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czO7XxO/XcsjSKJE3cujKGhdYj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DP12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80" y="7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9-11T05:43:03.203" idx="1">
    <p:pos x="11773" y="321"/>
    <p:text/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5hGiyp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1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9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2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4440149" y="7873433"/>
            <a:ext cx="3665543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0" i="0" u="none" strike="noStrike" cap="none">
                <a:solidFill>
                  <a:srgbClr val="478C5C"/>
                </a:solidFill>
                <a:latin typeface="Arial"/>
                <a:ea typeface="Arial"/>
                <a:cs typeface="Arial"/>
                <a:sym typeface="Arial"/>
              </a:rPr>
              <a:t>극단적 분리주의자들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5789091" y="8483548"/>
            <a:ext cx="974909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78C5C"/>
                </a:solidFill>
                <a:latin typeface="Arial"/>
                <a:ea typeface="Arial"/>
                <a:cs typeface="Arial"/>
                <a:sym typeface="Arial"/>
              </a:rPr>
              <a:t>이수진</a:t>
            </a:r>
            <a:endParaRPr sz="2000">
              <a:solidFill>
                <a:srgbClr val="478C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78C5C"/>
                </a:solidFill>
                <a:latin typeface="Arial"/>
                <a:ea typeface="Arial"/>
                <a:cs typeface="Arial"/>
                <a:sym typeface="Arial"/>
              </a:rPr>
              <a:t>이재필</a:t>
            </a:r>
            <a:endParaRPr sz="2000">
              <a:solidFill>
                <a:srgbClr val="478C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4827461" y="8483549"/>
            <a:ext cx="102213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78C5C"/>
                </a:solidFill>
                <a:latin typeface="Arial"/>
                <a:ea typeface="Arial"/>
                <a:cs typeface="Arial"/>
                <a:sym typeface="Arial"/>
              </a:rPr>
              <a:t>김대환나서영</a:t>
            </a:r>
            <a:endParaRPr sz="2000">
              <a:solidFill>
                <a:srgbClr val="478C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78C5C"/>
                </a:solidFill>
                <a:latin typeface="Arial"/>
                <a:ea typeface="Arial"/>
                <a:cs typeface="Arial"/>
                <a:sym typeface="Arial"/>
              </a:rPr>
              <a:t>오승준</a:t>
            </a:r>
            <a:endParaRPr sz="2000">
              <a:solidFill>
                <a:srgbClr val="478C5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78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89758" y="647700"/>
            <a:ext cx="73658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6AA27B"/>
                </a:solidFill>
                <a:latin typeface="Arial"/>
                <a:ea typeface="Arial"/>
                <a:cs typeface="Arial"/>
                <a:sym typeface="Arial"/>
              </a:rPr>
              <a:t>K – Digital Training 4기</a:t>
            </a:r>
            <a:endParaRPr sz="2400">
              <a:solidFill>
                <a:srgbClr val="6AA27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6AA27B"/>
                </a:solidFill>
                <a:latin typeface="Arial"/>
                <a:ea typeface="Arial"/>
                <a:cs typeface="Arial"/>
                <a:sym typeface="Arial"/>
              </a:rPr>
              <a:t>OpenCV Project with Machine Learning </a:t>
            </a:r>
            <a:endParaRPr sz="2400">
              <a:solidFill>
                <a:srgbClr val="6AA2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4254420" y="3347108"/>
            <a:ext cx="9764164" cy="3625192"/>
            <a:chOff x="4254420" y="3347108"/>
            <a:chExt cx="9764164" cy="3625192"/>
          </a:xfrm>
        </p:grpSpPr>
        <p:sp>
          <p:nvSpPr>
            <p:cNvPr id="94" name="Google Shape;94;p1"/>
            <p:cNvSpPr txBox="1"/>
            <p:nvPr/>
          </p:nvSpPr>
          <p:spPr>
            <a:xfrm>
              <a:off x="4254420" y="3347108"/>
              <a:ext cx="9764164" cy="2462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700">
                  <a:solidFill>
                    <a:srgbClr val="478C5C"/>
                  </a:solidFill>
                  <a:latin typeface="Arial"/>
                  <a:ea typeface="Arial"/>
                  <a:cs typeface="Arial"/>
                  <a:sym typeface="Arial"/>
                </a:rPr>
                <a:t>어린이를 위한</a:t>
              </a:r>
              <a:endParaRPr sz="7700">
                <a:solidFill>
                  <a:srgbClr val="478C5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700">
                  <a:solidFill>
                    <a:srgbClr val="478C5C"/>
                  </a:solidFill>
                  <a:latin typeface="Arial"/>
                  <a:ea typeface="Arial"/>
                  <a:cs typeface="Arial"/>
                  <a:sym typeface="Arial"/>
                </a:rPr>
                <a:t>분리배출 도움 서비스 </a:t>
              </a:r>
              <a:endParaRPr sz="7700">
                <a:solidFill>
                  <a:srgbClr val="478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4492989" y="6418302"/>
              <a:ext cx="928702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478C5C"/>
                  </a:solidFill>
                  <a:latin typeface="Arial"/>
                  <a:ea typeface="Arial"/>
                  <a:cs typeface="Arial"/>
                  <a:sym typeface="Arial"/>
                </a:rPr>
                <a:t>이미지를 통한 재활용품 분류 서비스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" name="Google Shape;96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34487" y="5947823"/>
              <a:ext cx="7804030" cy="1758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1828177" y="4053319"/>
            <a:ext cx="2823043" cy="189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316052" y="6100576"/>
            <a:ext cx="18998931" cy="440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882810" y="1989523"/>
            <a:ext cx="4945367" cy="331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679991" y="4276122"/>
            <a:ext cx="2686885" cy="180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52216" y="6052202"/>
            <a:ext cx="2385524" cy="208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71068" y="5889883"/>
            <a:ext cx="2470623" cy="241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9000000">
            <a:off x="14858652" y="6052202"/>
            <a:ext cx="2385524" cy="208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30453" y="6052202"/>
            <a:ext cx="2385524" cy="208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11599" y="5292098"/>
            <a:ext cx="3696257" cy="36055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0"/>
          <p:cNvSpPr txBox="1"/>
          <p:nvPr/>
        </p:nvSpPr>
        <p:spPr>
          <a:xfrm>
            <a:off x="1034302" y="996224"/>
            <a:ext cx="727149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"/>
          <p:cNvSpPr txBox="1"/>
          <p:nvPr/>
        </p:nvSpPr>
        <p:spPr>
          <a:xfrm>
            <a:off x="1046998" y="2158583"/>
            <a:ext cx="56207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주요 언어, 라이브러리 등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7846146" y="6033065"/>
            <a:ext cx="2627161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/>
          </a:p>
        </p:txBody>
      </p:sp>
      <p:sp>
        <p:nvSpPr>
          <p:cNvPr id="305" name="Google Shape;305;p10"/>
          <p:cNvSpPr txBox="1"/>
          <p:nvPr/>
        </p:nvSpPr>
        <p:spPr>
          <a:xfrm>
            <a:off x="4297800" y="6769400"/>
            <a:ext cx="25814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1215638" y="6746648"/>
            <a:ext cx="25814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"/>
          <p:cNvSpPr txBox="1"/>
          <p:nvPr/>
        </p:nvSpPr>
        <p:spPr>
          <a:xfrm>
            <a:off x="14760705" y="6803524"/>
            <a:ext cx="25814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Flask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"/>
          <p:cNvSpPr txBox="1"/>
          <p:nvPr/>
        </p:nvSpPr>
        <p:spPr>
          <a:xfrm>
            <a:off x="11532514" y="6515100"/>
            <a:ext cx="258148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Scikit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 txBox="1"/>
          <p:nvPr/>
        </p:nvSpPr>
        <p:spPr>
          <a:xfrm>
            <a:off x="6636947" y="2524661"/>
            <a:ext cx="558433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rPr>
              <a:t>운영체제</a:t>
            </a:r>
            <a:endParaRPr sz="4000" b="1">
              <a:solidFill>
                <a:srgbClr val="CD646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rPr>
              <a:t>Window 11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/>
          <p:cNvSpPr txBox="1"/>
          <p:nvPr/>
        </p:nvSpPr>
        <p:spPr>
          <a:xfrm>
            <a:off x="527609" y="4561876"/>
            <a:ext cx="285416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파이썬</a:t>
            </a:r>
            <a:endParaRPr sz="17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라이브러리 1</a:t>
            </a:r>
            <a:endParaRPr/>
          </a:p>
        </p:txBody>
      </p:sp>
      <p:sp>
        <p:nvSpPr>
          <p:cNvPr id="311" name="Google Shape;311;p10"/>
          <p:cNvSpPr txBox="1"/>
          <p:nvPr/>
        </p:nvSpPr>
        <p:spPr>
          <a:xfrm>
            <a:off x="11658290" y="4451747"/>
            <a:ext cx="301679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머신 러닝 </a:t>
            </a:r>
            <a:endParaRPr sz="17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라이브러리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824127" y="2770693"/>
            <a:ext cx="3600964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0800000">
            <a:off x="4195926" y="4077062"/>
            <a:ext cx="2686885" cy="194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4918839" y="4047055"/>
            <a:ext cx="2686885" cy="180076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 txBox="1"/>
          <p:nvPr/>
        </p:nvSpPr>
        <p:spPr>
          <a:xfrm>
            <a:off x="14686333" y="4344143"/>
            <a:ext cx="302771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서버사이드 </a:t>
            </a:r>
            <a:endParaRPr sz="17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백엔드 라이브러리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4114800" y="4527947"/>
            <a:ext cx="285416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파이썬</a:t>
            </a:r>
            <a:endParaRPr sz="17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라이브러리 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11"/>
          <p:cNvGrpSpPr/>
          <p:nvPr/>
        </p:nvGrpSpPr>
        <p:grpSpPr>
          <a:xfrm>
            <a:off x="533400" y="310423"/>
            <a:ext cx="7271498" cy="1251676"/>
            <a:chOff x="1034302" y="234223"/>
            <a:chExt cx="7271498" cy="1251676"/>
          </a:xfrm>
        </p:grpSpPr>
        <p:sp>
          <p:nvSpPr>
            <p:cNvPr id="322" name="Google Shape;322;p11"/>
            <p:cNvSpPr txBox="1"/>
            <p:nvPr/>
          </p:nvSpPr>
          <p:spPr>
            <a:xfrm>
              <a:off x="1034302" y="234223"/>
              <a:ext cx="727149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기능 설계서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3" name="Google Shape;323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1150717" y="1322892"/>
              <a:ext cx="4792883" cy="1630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4" name="Google Shape;32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533400" y="6068628"/>
            <a:ext cx="18998931" cy="440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815" y="1943100"/>
            <a:ext cx="17028585" cy="75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9055" y="894643"/>
            <a:ext cx="9720745" cy="849771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2"/>
          <p:cNvSpPr txBox="1"/>
          <p:nvPr/>
        </p:nvSpPr>
        <p:spPr>
          <a:xfrm>
            <a:off x="5430037" y="4420224"/>
            <a:ext cx="669878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sz="8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/>
          <p:nvPr/>
        </p:nvSpPr>
        <p:spPr>
          <a:xfrm>
            <a:off x="1492476" y="1064838"/>
            <a:ext cx="799847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이미지 수집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5204965" y="1546173"/>
            <a:ext cx="82035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분리배출 품목 중 대표성을 가지는 제품 촬영.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110" y="2152981"/>
            <a:ext cx="10250476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58990" y="1311502"/>
            <a:ext cx="562013" cy="214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5890" y="4096856"/>
            <a:ext cx="3793646" cy="379364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3"/>
          <p:cNvSpPr txBox="1"/>
          <p:nvPr/>
        </p:nvSpPr>
        <p:spPr>
          <a:xfrm>
            <a:off x="3184185" y="8134019"/>
            <a:ext cx="609705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각 팀원이 품목별로 촬영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3"/>
          <p:cNvSpPr txBox="1"/>
          <p:nvPr/>
        </p:nvSpPr>
        <p:spPr>
          <a:xfrm>
            <a:off x="3209673" y="3229725"/>
            <a:ext cx="60970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Raw Image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3"/>
          <p:cNvSpPr txBox="1"/>
          <p:nvPr/>
        </p:nvSpPr>
        <p:spPr>
          <a:xfrm>
            <a:off x="5018614" y="5328169"/>
            <a:ext cx="240685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rPr>
              <a:t>Samples: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rPr>
              <a:t>200 ~ 800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13"/>
          <p:cNvGrpSpPr/>
          <p:nvPr/>
        </p:nvGrpSpPr>
        <p:grpSpPr>
          <a:xfrm>
            <a:off x="9158044" y="4053726"/>
            <a:ext cx="2331941" cy="931836"/>
            <a:chOff x="8719569" y="4876225"/>
            <a:chExt cx="2331941" cy="931836"/>
          </a:xfrm>
        </p:grpSpPr>
        <p:grpSp>
          <p:nvGrpSpPr>
            <p:cNvPr id="346" name="Google Shape;346;p13"/>
            <p:cNvGrpSpPr/>
            <p:nvPr/>
          </p:nvGrpSpPr>
          <p:grpSpPr>
            <a:xfrm>
              <a:off x="8719569" y="4876225"/>
              <a:ext cx="2331941" cy="931836"/>
              <a:chOff x="8717059" y="4583728"/>
              <a:chExt cx="3117071" cy="1245572"/>
            </a:xfrm>
          </p:grpSpPr>
          <p:grpSp>
            <p:nvGrpSpPr>
              <p:cNvPr id="347" name="Google Shape;347;p13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348" name="Google Shape;348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9" name="Google Shape;349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50" name="Google Shape;350;p13"/>
              <p:cNvGrpSpPr/>
              <p:nvPr/>
            </p:nvGrpSpPr>
            <p:grpSpPr>
              <a:xfrm>
                <a:off x="8785602" y="4583728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351" name="Google Shape;351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2" name="Google Shape;352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130554" y="4086588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53" name="Google Shape;353;p13"/>
            <p:cNvSpPr txBox="1"/>
            <p:nvPr/>
          </p:nvSpPr>
          <p:spPr>
            <a:xfrm>
              <a:off x="8825629" y="5154688"/>
              <a:ext cx="21369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캔 - Pepsi 콜라캔 </a:t>
              </a:r>
              <a:endParaRPr/>
            </a:p>
          </p:txBody>
        </p:sp>
      </p:grpSp>
      <p:grpSp>
        <p:nvGrpSpPr>
          <p:cNvPr id="354" name="Google Shape;354;p13"/>
          <p:cNvGrpSpPr/>
          <p:nvPr/>
        </p:nvGrpSpPr>
        <p:grpSpPr>
          <a:xfrm>
            <a:off x="9013153" y="5537944"/>
            <a:ext cx="2631902" cy="931836"/>
            <a:chOff x="8719569" y="4876225"/>
            <a:chExt cx="2631902" cy="931836"/>
          </a:xfrm>
        </p:grpSpPr>
        <p:grpSp>
          <p:nvGrpSpPr>
            <p:cNvPr id="355" name="Google Shape;355;p13"/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356" name="Google Shape;356;p13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357" name="Google Shape;357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8" name="Google Shape;358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59" name="Google Shape;359;p13"/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pic>
              <p:nvPicPr>
                <p:cNvPr id="360" name="Google Shape;360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995655" y="3412157"/>
                  <a:ext cx="5347499" cy="58330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1" name="Google Shape;361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357151" y="3776712"/>
                  <a:ext cx="4568706" cy="5135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62" name="Google Shape;362;p13"/>
            <p:cNvSpPr txBox="1"/>
            <p:nvPr/>
          </p:nvSpPr>
          <p:spPr>
            <a:xfrm>
              <a:off x="8863729" y="5129288"/>
              <a:ext cx="24877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유리 – 초록색 소주병 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13"/>
          <p:cNvGrpSpPr/>
          <p:nvPr/>
        </p:nvGrpSpPr>
        <p:grpSpPr>
          <a:xfrm>
            <a:off x="9051585" y="7107264"/>
            <a:ext cx="2555702" cy="931836"/>
            <a:chOff x="8719569" y="4876225"/>
            <a:chExt cx="2555702" cy="931836"/>
          </a:xfrm>
        </p:grpSpPr>
        <p:grpSp>
          <p:nvGrpSpPr>
            <p:cNvPr id="364" name="Google Shape;364;p13"/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365" name="Google Shape;365;p13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366" name="Google Shape;366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7" name="Google Shape;367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8" name="Google Shape;368;p13"/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pic>
              <p:nvPicPr>
                <p:cNvPr id="369" name="Google Shape;369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995655" y="3412157"/>
                  <a:ext cx="5347499" cy="58330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0" name="Google Shape;370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357151" y="3776712"/>
                  <a:ext cx="4568706" cy="5135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71" name="Google Shape;371;p13"/>
            <p:cNvSpPr txBox="1"/>
            <p:nvPr/>
          </p:nvSpPr>
          <p:spPr>
            <a:xfrm>
              <a:off x="8787529" y="5129288"/>
              <a:ext cx="24877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종이 – 서울우유 곽 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13"/>
          <p:cNvGrpSpPr/>
          <p:nvPr/>
        </p:nvGrpSpPr>
        <p:grpSpPr>
          <a:xfrm>
            <a:off x="12023385" y="4864781"/>
            <a:ext cx="3068738" cy="931836"/>
            <a:chOff x="8717059" y="4583728"/>
            <a:chExt cx="3393868" cy="1245572"/>
          </a:xfrm>
        </p:grpSpPr>
        <p:grpSp>
          <p:nvGrpSpPr>
            <p:cNvPr id="373" name="Google Shape;373;p13"/>
            <p:cNvGrpSpPr/>
            <p:nvPr/>
          </p:nvGrpSpPr>
          <p:grpSpPr>
            <a:xfrm>
              <a:off x="8717059" y="4625845"/>
              <a:ext cx="3048528" cy="1203455"/>
              <a:chOff x="11752888" y="3654926"/>
              <a:chExt cx="5347499" cy="5347499"/>
            </a:xfrm>
          </p:grpSpPr>
          <p:pic>
            <p:nvPicPr>
              <p:cNvPr id="374" name="Google Shape;374;p1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5400000">
                <a:off x="11752888" y="3654926"/>
                <a:ext cx="5347499" cy="5347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1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5400000">
                <a:off x="12219888" y="3935724"/>
                <a:ext cx="4568706" cy="45687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13"/>
            <p:cNvGrpSpPr/>
            <p:nvPr/>
          </p:nvGrpSpPr>
          <p:grpSpPr>
            <a:xfrm>
              <a:off x="8785601" y="4583728"/>
              <a:ext cx="3325326" cy="1203455"/>
              <a:chOff x="11752886" y="3654926"/>
              <a:chExt cx="5833037" cy="5347499"/>
            </a:xfrm>
          </p:grpSpPr>
          <p:pic>
            <p:nvPicPr>
              <p:cNvPr id="377" name="Google Shape;377;p1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5400000">
                <a:off x="11995655" y="3412157"/>
                <a:ext cx="5347499" cy="5833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" name="Google Shape;378;p1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5400000">
                <a:off x="12357151" y="3776712"/>
                <a:ext cx="4568706" cy="5135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79" name="Google Shape;379;p13"/>
          <p:cNvSpPr txBox="1"/>
          <p:nvPr/>
        </p:nvSpPr>
        <p:spPr>
          <a:xfrm>
            <a:off x="12056824" y="5117844"/>
            <a:ext cx="30007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스티로폼 – 육개장 라면곽  </a:t>
            </a:r>
            <a:endParaRPr sz="20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13"/>
          <p:cNvGrpSpPr/>
          <p:nvPr/>
        </p:nvGrpSpPr>
        <p:grpSpPr>
          <a:xfrm>
            <a:off x="12286403" y="6227596"/>
            <a:ext cx="2543002" cy="931836"/>
            <a:chOff x="8719569" y="4876225"/>
            <a:chExt cx="2543002" cy="931836"/>
          </a:xfrm>
        </p:grpSpPr>
        <p:grpSp>
          <p:nvGrpSpPr>
            <p:cNvPr id="381" name="Google Shape;381;p13"/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382" name="Google Shape;382;p13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383" name="Google Shape;383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4" name="Google Shape;384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5" name="Google Shape;385;p13"/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pic>
              <p:nvPicPr>
                <p:cNvPr id="386" name="Google Shape;386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995655" y="3412157"/>
                  <a:ext cx="5347499" cy="58330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7" name="Google Shape;387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357151" y="3776712"/>
                  <a:ext cx="4568706" cy="5135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88" name="Google Shape;388;p13"/>
            <p:cNvSpPr txBox="1"/>
            <p:nvPr/>
          </p:nvSpPr>
          <p:spPr>
            <a:xfrm>
              <a:off x="8774829" y="5129288"/>
              <a:ext cx="24877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플라스틱 - 물병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"/>
          <p:cNvSpPr txBox="1"/>
          <p:nvPr/>
        </p:nvSpPr>
        <p:spPr>
          <a:xfrm>
            <a:off x="1492476" y="1064838"/>
            <a:ext cx="799847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이미지 전처리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4"/>
          <p:cNvSpPr txBox="1"/>
          <p:nvPr/>
        </p:nvSpPr>
        <p:spPr>
          <a:xfrm>
            <a:off x="5943600" y="1546173"/>
            <a:ext cx="82035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정확도 높은 모델링을 위한 이미지 데이터 정제 과정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110" y="2152981"/>
            <a:ext cx="10250476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58990" y="1311502"/>
            <a:ext cx="562013" cy="214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0305" y="4096856"/>
            <a:ext cx="3793646" cy="379364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4"/>
          <p:cNvSpPr txBox="1"/>
          <p:nvPr/>
        </p:nvSpPr>
        <p:spPr>
          <a:xfrm>
            <a:off x="228600" y="8134019"/>
            <a:ext cx="609705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각 팀원이 원본 데이터를 전처리,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5,000 ~ 6,000장으로 증폭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4"/>
          <p:cNvSpPr txBox="1"/>
          <p:nvPr/>
        </p:nvSpPr>
        <p:spPr>
          <a:xfrm>
            <a:off x="439585" y="3242358"/>
            <a:ext cx="60970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Preprocessed Image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4"/>
          <p:cNvSpPr txBox="1"/>
          <p:nvPr/>
        </p:nvSpPr>
        <p:spPr>
          <a:xfrm>
            <a:off x="2257558" y="5342143"/>
            <a:ext cx="203914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rPr>
              <a:t>Total: 26,000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14"/>
          <p:cNvGrpSpPr/>
          <p:nvPr/>
        </p:nvGrpSpPr>
        <p:grpSpPr>
          <a:xfrm>
            <a:off x="6567244" y="3968602"/>
            <a:ext cx="2331941" cy="931836"/>
            <a:chOff x="8719569" y="4876225"/>
            <a:chExt cx="2331941" cy="931836"/>
          </a:xfrm>
        </p:grpSpPr>
        <p:grpSp>
          <p:nvGrpSpPr>
            <p:cNvPr id="402" name="Google Shape;402;p14"/>
            <p:cNvGrpSpPr/>
            <p:nvPr/>
          </p:nvGrpSpPr>
          <p:grpSpPr>
            <a:xfrm>
              <a:off x="8719569" y="4876225"/>
              <a:ext cx="2331941" cy="931836"/>
              <a:chOff x="8717059" y="4583728"/>
              <a:chExt cx="3117071" cy="1245572"/>
            </a:xfrm>
          </p:grpSpPr>
          <p:grpSp>
            <p:nvGrpSpPr>
              <p:cNvPr id="403" name="Google Shape;403;p14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404" name="Google Shape;404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5" name="Google Shape;405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6" name="Google Shape;406;p14"/>
              <p:cNvGrpSpPr/>
              <p:nvPr/>
            </p:nvGrpSpPr>
            <p:grpSpPr>
              <a:xfrm>
                <a:off x="8785602" y="4583728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407" name="Google Shape;407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8" name="Google Shape;408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130554" y="4086588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09" name="Google Shape;409;p14"/>
            <p:cNvSpPr txBox="1"/>
            <p:nvPr/>
          </p:nvSpPr>
          <p:spPr>
            <a:xfrm>
              <a:off x="8794005" y="4961334"/>
              <a:ext cx="213698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사이즈 설정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150 X 150 px  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14"/>
          <p:cNvGrpSpPr/>
          <p:nvPr/>
        </p:nvGrpSpPr>
        <p:grpSpPr>
          <a:xfrm>
            <a:off x="6657846" y="6311670"/>
            <a:ext cx="2099457" cy="931836"/>
            <a:chOff x="8719569" y="4876225"/>
            <a:chExt cx="2540343" cy="931836"/>
          </a:xfrm>
        </p:grpSpPr>
        <p:grpSp>
          <p:nvGrpSpPr>
            <p:cNvPr id="411" name="Google Shape;411;p14"/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412" name="Google Shape;412;p14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413" name="Google Shape;413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4" name="Google Shape;414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15" name="Google Shape;415;p14"/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pic>
              <p:nvPicPr>
                <p:cNvPr id="416" name="Google Shape;416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995655" y="3412157"/>
                  <a:ext cx="5347499" cy="58330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7" name="Google Shape;417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357151" y="3776712"/>
                  <a:ext cx="4568706" cy="5135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18" name="Google Shape;418;p14"/>
            <p:cNvSpPr txBox="1"/>
            <p:nvPr/>
          </p:nvSpPr>
          <p:spPr>
            <a:xfrm>
              <a:off x="8772170" y="5003630"/>
              <a:ext cx="2487742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회전 각도 설정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45 ~ 90</a:t>
              </a:r>
              <a:endParaRPr/>
            </a:p>
          </p:txBody>
        </p:sp>
      </p:grpSp>
      <p:grpSp>
        <p:nvGrpSpPr>
          <p:cNvPr id="419" name="Google Shape;419;p14"/>
          <p:cNvGrpSpPr/>
          <p:nvPr/>
        </p:nvGrpSpPr>
        <p:grpSpPr>
          <a:xfrm>
            <a:off x="6901380" y="5058376"/>
            <a:ext cx="1745578" cy="931836"/>
            <a:chOff x="8719569" y="4876225"/>
            <a:chExt cx="2555702" cy="931836"/>
          </a:xfrm>
        </p:grpSpPr>
        <p:grpSp>
          <p:nvGrpSpPr>
            <p:cNvPr id="420" name="Google Shape;420;p14"/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421" name="Google Shape;421;p14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422" name="Google Shape;422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3" name="Google Shape;423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24" name="Google Shape;424;p14"/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pic>
              <p:nvPicPr>
                <p:cNvPr id="425" name="Google Shape;425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995655" y="3412157"/>
                  <a:ext cx="5347499" cy="58330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6" name="Google Shape;426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357151" y="3776712"/>
                  <a:ext cx="4568706" cy="5135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27" name="Google Shape;427;p14"/>
            <p:cNvSpPr txBox="1"/>
            <p:nvPr/>
          </p:nvSpPr>
          <p:spPr>
            <a:xfrm>
              <a:off x="8787530" y="4961349"/>
              <a:ext cx="248774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그레이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스케일링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4"/>
          <p:cNvGrpSpPr/>
          <p:nvPr/>
        </p:nvGrpSpPr>
        <p:grpSpPr>
          <a:xfrm>
            <a:off x="6217111" y="7479340"/>
            <a:ext cx="3000779" cy="931836"/>
            <a:chOff x="6217111" y="7152192"/>
            <a:chExt cx="3000779" cy="931836"/>
          </a:xfrm>
        </p:grpSpPr>
        <p:grpSp>
          <p:nvGrpSpPr>
            <p:cNvPr id="429" name="Google Shape;429;p14"/>
            <p:cNvGrpSpPr/>
            <p:nvPr/>
          </p:nvGrpSpPr>
          <p:grpSpPr>
            <a:xfrm>
              <a:off x="6930667" y="7152192"/>
              <a:ext cx="1574748" cy="931836"/>
              <a:chOff x="8717059" y="4583728"/>
              <a:chExt cx="3393868" cy="1245572"/>
            </a:xfrm>
          </p:grpSpPr>
          <p:grpSp>
            <p:nvGrpSpPr>
              <p:cNvPr id="430" name="Google Shape;430;p14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431" name="Google Shape;431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2" name="Google Shape;432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3" name="Google Shape;433;p14"/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pic>
              <p:nvPicPr>
                <p:cNvPr id="434" name="Google Shape;434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995655" y="3412157"/>
                  <a:ext cx="5347499" cy="58330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5" name="Google Shape;435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357151" y="3776712"/>
                  <a:ext cx="4568706" cy="5135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36" name="Google Shape;436;p14"/>
            <p:cNvSpPr txBox="1"/>
            <p:nvPr/>
          </p:nvSpPr>
          <p:spPr>
            <a:xfrm>
              <a:off x="6217111" y="7405255"/>
              <a:ext cx="300077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블러 처리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14"/>
          <p:cNvGrpSpPr/>
          <p:nvPr/>
        </p:nvGrpSpPr>
        <p:grpSpPr>
          <a:xfrm>
            <a:off x="6762894" y="8639776"/>
            <a:ext cx="1910595" cy="847124"/>
            <a:chOff x="8719569" y="4876225"/>
            <a:chExt cx="2543002" cy="931836"/>
          </a:xfrm>
        </p:grpSpPr>
        <p:grpSp>
          <p:nvGrpSpPr>
            <p:cNvPr id="438" name="Google Shape;438;p14"/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439" name="Google Shape;439;p14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440" name="Google Shape;440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1" name="Google Shape;441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42" name="Google Shape;442;p14"/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pic>
              <p:nvPicPr>
                <p:cNvPr id="443" name="Google Shape;443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 rot="5400000">
                  <a:off x="11995655" y="3412157"/>
                  <a:ext cx="5347499" cy="58330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4" name="Google Shape;444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5400000">
                  <a:off x="12357151" y="3776712"/>
                  <a:ext cx="4568706" cy="5135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45" name="Google Shape;445;p14"/>
            <p:cNvSpPr txBox="1"/>
            <p:nvPr/>
          </p:nvSpPr>
          <p:spPr>
            <a:xfrm>
              <a:off x="8774829" y="5129288"/>
              <a:ext cx="24877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샤프닝 처리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14"/>
          <p:cNvGrpSpPr/>
          <p:nvPr/>
        </p:nvGrpSpPr>
        <p:grpSpPr>
          <a:xfrm>
            <a:off x="10450809" y="3313065"/>
            <a:ext cx="5474991" cy="2897235"/>
            <a:chOff x="10378299" y="3168388"/>
            <a:chExt cx="5474991" cy="2897235"/>
          </a:xfrm>
        </p:grpSpPr>
        <p:pic>
          <p:nvPicPr>
            <p:cNvPr id="447" name="Google Shape;447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8299" y="3168388"/>
              <a:ext cx="2280663" cy="2280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1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572627" y="3168388"/>
              <a:ext cx="2280663" cy="2280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14"/>
            <p:cNvSpPr txBox="1"/>
            <p:nvPr/>
          </p:nvSpPr>
          <p:spPr>
            <a:xfrm>
              <a:off x="10805130" y="5542403"/>
              <a:ext cx="14269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회전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4"/>
            <p:cNvSpPr txBox="1"/>
            <p:nvPr/>
          </p:nvSpPr>
          <p:spPr>
            <a:xfrm>
              <a:off x="14012158" y="5536788"/>
              <a:ext cx="14269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블러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14"/>
          <p:cNvGrpSpPr/>
          <p:nvPr/>
        </p:nvGrpSpPr>
        <p:grpSpPr>
          <a:xfrm>
            <a:off x="12022173" y="6381828"/>
            <a:ext cx="2438805" cy="3105072"/>
            <a:chOff x="12022173" y="6158975"/>
            <a:chExt cx="2438805" cy="3105072"/>
          </a:xfrm>
        </p:grpSpPr>
        <p:pic>
          <p:nvPicPr>
            <p:cNvPr id="452" name="Google Shape;452;p1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10800000" flipH="1">
              <a:off x="12022173" y="6158975"/>
              <a:ext cx="2438805" cy="2438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14"/>
            <p:cNvSpPr txBox="1"/>
            <p:nvPr/>
          </p:nvSpPr>
          <p:spPr>
            <a:xfrm>
              <a:off x="12528075" y="8740827"/>
              <a:ext cx="14269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샤프닝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15"/>
          <p:cNvGrpSpPr/>
          <p:nvPr/>
        </p:nvGrpSpPr>
        <p:grpSpPr>
          <a:xfrm>
            <a:off x="6016419" y="419100"/>
            <a:ext cx="11280981" cy="9164540"/>
            <a:chOff x="3505200" y="571500"/>
            <a:chExt cx="11280981" cy="9164540"/>
          </a:xfrm>
        </p:grpSpPr>
        <p:grpSp>
          <p:nvGrpSpPr>
            <p:cNvPr id="459" name="Google Shape;459;p15"/>
            <p:cNvGrpSpPr/>
            <p:nvPr/>
          </p:nvGrpSpPr>
          <p:grpSpPr>
            <a:xfrm>
              <a:off x="8271239" y="571500"/>
              <a:ext cx="1768019" cy="1677811"/>
              <a:chOff x="11752888" y="3654926"/>
              <a:chExt cx="5347499" cy="5347499"/>
            </a:xfrm>
          </p:grpSpPr>
          <p:pic>
            <p:nvPicPr>
              <p:cNvPr id="460" name="Google Shape;460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11752888" y="3654926"/>
                <a:ext cx="5347499" cy="5347499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12219888" y="3935724"/>
                <a:ext cx="4568706" cy="4568706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sp>
          <p:nvSpPr>
            <p:cNvPr id="462" name="Google Shape;462;p15"/>
            <p:cNvSpPr txBox="1"/>
            <p:nvPr/>
          </p:nvSpPr>
          <p:spPr>
            <a:xfrm>
              <a:off x="8133199" y="1016884"/>
              <a:ext cx="213698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원본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이미지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" name="Google Shape;463;p15"/>
            <p:cNvGrpSpPr/>
            <p:nvPr/>
          </p:nvGrpSpPr>
          <p:grpSpPr>
            <a:xfrm>
              <a:off x="8439087" y="5189427"/>
              <a:ext cx="1421378" cy="1268018"/>
              <a:chOff x="8060029" y="4550743"/>
              <a:chExt cx="2136981" cy="1906411"/>
            </a:xfrm>
          </p:grpSpPr>
          <p:grpSp>
            <p:nvGrpSpPr>
              <p:cNvPr id="464" name="Google Shape;464;p15"/>
              <p:cNvGrpSpPr/>
              <p:nvPr/>
            </p:nvGrpSpPr>
            <p:grpSpPr>
              <a:xfrm>
                <a:off x="8124065" y="4550743"/>
                <a:ext cx="2008910" cy="1906411"/>
                <a:chOff x="11752888" y="3654926"/>
                <a:chExt cx="5347499" cy="5347499"/>
              </a:xfrm>
            </p:grpSpPr>
            <p:pic>
              <p:nvPicPr>
                <p:cNvPr id="465" name="Google Shape;465;p1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6" name="Google Shape;466;p1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67" name="Google Shape;467;p15"/>
              <p:cNvSpPr txBox="1"/>
              <p:nvPr/>
            </p:nvSpPr>
            <p:spPr>
              <a:xfrm>
                <a:off x="8060029" y="4909560"/>
                <a:ext cx="213698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최종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CSV 파일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8" name="Google Shape;468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12960" y="6906370"/>
              <a:ext cx="1070602" cy="10706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9" name="Google Shape;469;p15"/>
            <p:cNvGrpSpPr/>
            <p:nvPr/>
          </p:nvGrpSpPr>
          <p:grpSpPr>
            <a:xfrm>
              <a:off x="6946189" y="8423646"/>
              <a:ext cx="4321998" cy="1312394"/>
              <a:chOff x="8717059" y="4583728"/>
              <a:chExt cx="3393868" cy="1245572"/>
            </a:xfrm>
          </p:grpSpPr>
          <p:grpSp>
            <p:nvGrpSpPr>
              <p:cNvPr id="470" name="Google Shape;470;p15"/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pic>
              <p:nvPicPr>
                <p:cNvPr id="471" name="Google Shape;471;p1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2" name="Google Shape;472;p1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rot="5400000">
                  <a:off x="12219888" y="3935724"/>
                  <a:ext cx="4568706" cy="45687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73" name="Google Shape;473;p15"/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pic>
              <p:nvPicPr>
                <p:cNvPr id="474" name="Google Shape;474;p1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5400000">
                  <a:off x="11995655" y="3412157"/>
                  <a:ext cx="5347499" cy="58330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5" name="Google Shape;475;p1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rot="5400000">
                  <a:off x="12357151" y="3776712"/>
                  <a:ext cx="4568706" cy="5135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76" name="Google Shape;476;p15"/>
            <p:cNvGrpSpPr/>
            <p:nvPr/>
          </p:nvGrpSpPr>
          <p:grpSpPr>
            <a:xfrm>
              <a:off x="3505200" y="2849516"/>
              <a:ext cx="11280981" cy="1677811"/>
              <a:chOff x="3530021" y="2779889"/>
              <a:chExt cx="11280981" cy="1677811"/>
            </a:xfrm>
          </p:grpSpPr>
          <p:grpSp>
            <p:nvGrpSpPr>
              <p:cNvPr id="477" name="Google Shape;477;p15"/>
              <p:cNvGrpSpPr/>
              <p:nvPr/>
            </p:nvGrpSpPr>
            <p:grpSpPr>
              <a:xfrm>
                <a:off x="3718381" y="2779889"/>
                <a:ext cx="10912019" cy="1677811"/>
                <a:chOff x="2438400" y="2382945"/>
                <a:chExt cx="10912019" cy="1677811"/>
              </a:xfrm>
            </p:grpSpPr>
            <p:grpSp>
              <p:nvGrpSpPr>
                <p:cNvPr id="478" name="Google Shape;478;p15"/>
                <p:cNvGrpSpPr/>
                <p:nvPr/>
              </p:nvGrpSpPr>
              <p:grpSpPr>
                <a:xfrm>
                  <a:off x="2438400" y="2382945"/>
                  <a:ext cx="1768019" cy="1677811"/>
                  <a:chOff x="11752888" y="3654926"/>
                  <a:chExt cx="5347499" cy="5347499"/>
                </a:xfrm>
              </p:grpSpPr>
              <p:pic>
                <p:nvPicPr>
                  <p:cNvPr id="479" name="Google Shape;479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rot="5400000">
                    <a:off x="11752888" y="3654926"/>
                    <a:ext cx="5347499" cy="53474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80" name="Google Shape;480;p1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 rot="5400000">
                    <a:off x="12130554" y="4086588"/>
                    <a:ext cx="4568706" cy="456870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81" name="Google Shape;481;p15"/>
                <p:cNvGrpSpPr/>
                <p:nvPr/>
              </p:nvGrpSpPr>
              <p:grpSpPr>
                <a:xfrm>
                  <a:off x="4724400" y="2382945"/>
                  <a:ext cx="1768019" cy="1677811"/>
                  <a:chOff x="11752888" y="3654926"/>
                  <a:chExt cx="5347499" cy="5347499"/>
                </a:xfrm>
              </p:grpSpPr>
              <p:pic>
                <p:nvPicPr>
                  <p:cNvPr id="482" name="Google Shape;482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rot="5400000">
                    <a:off x="11752888" y="3654926"/>
                    <a:ext cx="5347499" cy="53474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83" name="Google Shape;483;p1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 rot="5400000">
                    <a:off x="12130554" y="4086588"/>
                    <a:ext cx="4568706" cy="456870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84" name="Google Shape;484;p15"/>
                <p:cNvGrpSpPr/>
                <p:nvPr/>
              </p:nvGrpSpPr>
              <p:grpSpPr>
                <a:xfrm>
                  <a:off x="7010400" y="2382945"/>
                  <a:ext cx="1768019" cy="1677811"/>
                  <a:chOff x="11752888" y="3654926"/>
                  <a:chExt cx="5347499" cy="5347499"/>
                </a:xfrm>
              </p:grpSpPr>
              <p:pic>
                <p:nvPicPr>
                  <p:cNvPr id="485" name="Google Shape;485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rot="5400000">
                    <a:off x="11752888" y="3654926"/>
                    <a:ext cx="5347499" cy="53474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86" name="Google Shape;486;p1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 rot="5400000">
                    <a:off x="12130554" y="4086588"/>
                    <a:ext cx="4568706" cy="456870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87" name="Google Shape;487;p15"/>
                <p:cNvGrpSpPr/>
                <p:nvPr/>
              </p:nvGrpSpPr>
              <p:grpSpPr>
                <a:xfrm>
                  <a:off x="9296400" y="2382945"/>
                  <a:ext cx="1768019" cy="1677811"/>
                  <a:chOff x="11752888" y="3654926"/>
                  <a:chExt cx="5347499" cy="5347499"/>
                </a:xfrm>
              </p:grpSpPr>
              <p:pic>
                <p:nvPicPr>
                  <p:cNvPr id="488" name="Google Shape;488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rot="5400000">
                    <a:off x="11752888" y="3654926"/>
                    <a:ext cx="5347499" cy="53474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89" name="Google Shape;489;p1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 rot="5400000">
                    <a:off x="12130554" y="4086588"/>
                    <a:ext cx="4568706" cy="456870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90" name="Google Shape;490;p15"/>
                <p:cNvGrpSpPr/>
                <p:nvPr/>
              </p:nvGrpSpPr>
              <p:grpSpPr>
                <a:xfrm>
                  <a:off x="11582400" y="2382945"/>
                  <a:ext cx="1768019" cy="1677811"/>
                  <a:chOff x="11752888" y="3654926"/>
                  <a:chExt cx="5347499" cy="5347499"/>
                </a:xfrm>
              </p:grpSpPr>
              <p:pic>
                <p:nvPicPr>
                  <p:cNvPr id="491" name="Google Shape;491;p1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rot="5400000">
                    <a:off x="11752888" y="3654926"/>
                    <a:ext cx="5347499" cy="5347499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2" name="Google Shape;492;p1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 rot="5400000">
                    <a:off x="12130554" y="4086588"/>
                    <a:ext cx="4568706" cy="456870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493" name="Google Shape;493;p15"/>
              <p:cNvSpPr txBox="1"/>
              <p:nvPr/>
            </p:nvSpPr>
            <p:spPr>
              <a:xfrm>
                <a:off x="3530021" y="3281750"/>
                <a:ext cx="213698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캔 이미지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전처리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5"/>
              <p:cNvSpPr txBox="1"/>
              <p:nvPr/>
            </p:nvSpPr>
            <p:spPr>
              <a:xfrm>
                <a:off x="5816021" y="3281750"/>
                <a:ext cx="213698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유리 이미지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전처리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5"/>
              <p:cNvSpPr txBox="1"/>
              <p:nvPr/>
            </p:nvSpPr>
            <p:spPr>
              <a:xfrm>
                <a:off x="8102021" y="3281750"/>
                <a:ext cx="213698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종이 이미지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전처리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5"/>
              <p:cNvSpPr txBox="1"/>
              <p:nvPr/>
            </p:nvSpPr>
            <p:spPr>
              <a:xfrm>
                <a:off x="10388021" y="3281750"/>
                <a:ext cx="213698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스티로폼 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이미지 전처리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5"/>
              <p:cNvSpPr txBox="1"/>
              <p:nvPr/>
            </p:nvSpPr>
            <p:spPr>
              <a:xfrm>
                <a:off x="12674021" y="3281750"/>
                <a:ext cx="213698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플라스틱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이미지 전처리</a:t>
                </a:r>
                <a:endParaRPr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98" name="Google Shape;498;p15"/>
            <p:cNvCxnSpPr>
              <a:stCxn id="460" idx="6"/>
              <a:endCxn id="479" idx="2"/>
            </p:cNvCxnSpPr>
            <p:nvPr/>
          </p:nvCxnSpPr>
          <p:spPr>
            <a:xfrm flipH="1">
              <a:off x="4577549" y="2249311"/>
              <a:ext cx="4577700" cy="6003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99" name="Google Shape;499;p15"/>
            <p:cNvCxnSpPr>
              <a:stCxn id="460" idx="6"/>
              <a:endCxn id="482" idx="2"/>
            </p:cNvCxnSpPr>
            <p:nvPr/>
          </p:nvCxnSpPr>
          <p:spPr>
            <a:xfrm flipH="1">
              <a:off x="6863549" y="2249311"/>
              <a:ext cx="2291700" cy="6003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0" name="Google Shape;500;p15"/>
            <p:cNvCxnSpPr>
              <a:stCxn id="460" idx="6"/>
              <a:endCxn id="485" idx="2"/>
            </p:cNvCxnSpPr>
            <p:nvPr/>
          </p:nvCxnSpPr>
          <p:spPr>
            <a:xfrm flipH="1">
              <a:off x="9149549" y="2249311"/>
              <a:ext cx="5700" cy="6003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1" name="Google Shape;501;p15"/>
            <p:cNvCxnSpPr>
              <a:stCxn id="460" idx="6"/>
              <a:endCxn id="491" idx="2"/>
            </p:cNvCxnSpPr>
            <p:nvPr/>
          </p:nvCxnSpPr>
          <p:spPr>
            <a:xfrm>
              <a:off x="9155249" y="2249311"/>
              <a:ext cx="4566300" cy="6003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2" name="Google Shape;502;p15"/>
            <p:cNvCxnSpPr>
              <a:stCxn id="460" idx="6"/>
              <a:endCxn id="488" idx="2"/>
            </p:cNvCxnSpPr>
            <p:nvPr/>
          </p:nvCxnSpPr>
          <p:spPr>
            <a:xfrm>
              <a:off x="9155249" y="2249311"/>
              <a:ext cx="2280300" cy="6003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3" name="Google Shape;503;p15"/>
            <p:cNvCxnSpPr>
              <a:stCxn id="479" idx="6"/>
              <a:endCxn id="465" idx="2"/>
            </p:cNvCxnSpPr>
            <p:nvPr/>
          </p:nvCxnSpPr>
          <p:spPr>
            <a:xfrm>
              <a:off x="4577570" y="4527327"/>
              <a:ext cx="4572300" cy="6621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4" name="Google Shape;504;p15"/>
            <p:cNvCxnSpPr>
              <a:stCxn id="465" idx="2"/>
              <a:endCxn id="483" idx="6"/>
            </p:cNvCxnSpPr>
            <p:nvPr/>
          </p:nvCxnSpPr>
          <p:spPr>
            <a:xfrm rot="10800000">
              <a:off x="6859576" y="4418427"/>
              <a:ext cx="2290200" cy="7710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5" name="Google Shape;505;p15"/>
            <p:cNvCxnSpPr>
              <a:stCxn id="485" idx="6"/>
              <a:endCxn id="465" idx="2"/>
            </p:cNvCxnSpPr>
            <p:nvPr/>
          </p:nvCxnSpPr>
          <p:spPr>
            <a:xfrm>
              <a:off x="9149570" y="4527327"/>
              <a:ext cx="300" cy="6621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6" name="Google Shape;506;p15"/>
            <p:cNvCxnSpPr>
              <a:stCxn id="465" idx="2"/>
              <a:endCxn id="488" idx="6"/>
            </p:cNvCxnSpPr>
            <p:nvPr/>
          </p:nvCxnSpPr>
          <p:spPr>
            <a:xfrm rot="10800000" flipH="1">
              <a:off x="9149776" y="4527327"/>
              <a:ext cx="2285700" cy="6621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7" name="Google Shape;507;p15"/>
            <p:cNvCxnSpPr>
              <a:stCxn id="465" idx="2"/>
              <a:endCxn id="491" idx="6"/>
            </p:cNvCxnSpPr>
            <p:nvPr/>
          </p:nvCxnSpPr>
          <p:spPr>
            <a:xfrm rot="10800000" flipH="1">
              <a:off x="9149776" y="4527327"/>
              <a:ext cx="4571700" cy="6621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8" name="Google Shape;508;p15"/>
            <p:cNvCxnSpPr>
              <a:stCxn id="465" idx="6"/>
              <a:endCxn id="468" idx="0"/>
            </p:cNvCxnSpPr>
            <p:nvPr/>
          </p:nvCxnSpPr>
          <p:spPr>
            <a:xfrm flipH="1">
              <a:off x="9148276" y="6457445"/>
              <a:ext cx="1500" cy="4488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09" name="Google Shape;509;p15"/>
            <p:cNvCxnSpPr>
              <a:stCxn id="474" idx="1"/>
              <a:endCxn id="468" idx="2"/>
            </p:cNvCxnSpPr>
            <p:nvPr/>
          </p:nvCxnSpPr>
          <p:spPr>
            <a:xfrm rot="10800000">
              <a:off x="9148131" y="7976946"/>
              <a:ext cx="2700" cy="446700"/>
            </a:xfrm>
            <a:prstGeom prst="straightConnector1">
              <a:avLst/>
            </a:prstGeom>
            <a:noFill/>
            <a:ln w="31750" cap="flat" cmpd="sng">
              <a:solidFill>
                <a:srgbClr val="FBAAA7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510" name="Google Shape;510;p15"/>
            <p:cNvSpPr txBox="1"/>
            <p:nvPr/>
          </p:nvSpPr>
          <p:spPr>
            <a:xfrm>
              <a:off x="8076448" y="8748144"/>
              <a:ext cx="19812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서비스화</a:t>
              </a:r>
              <a:endParaRPr sz="32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5"/>
            <p:cNvSpPr txBox="1"/>
            <p:nvPr/>
          </p:nvSpPr>
          <p:spPr>
            <a:xfrm>
              <a:off x="8076448" y="7252522"/>
              <a:ext cx="21369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모델링</a:t>
              </a:r>
              <a:endParaRPr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15"/>
          <p:cNvGrpSpPr/>
          <p:nvPr/>
        </p:nvGrpSpPr>
        <p:grpSpPr>
          <a:xfrm>
            <a:off x="1153480" y="-622508"/>
            <a:ext cx="5057879" cy="9021173"/>
            <a:chOff x="543488" y="-704818"/>
            <a:chExt cx="5057879" cy="9021173"/>
          </a:xfrm>
        </p:grpSpPr>
        <p:pic>
          <p:nvPicPr>
            <p:cNvPr id="513" name="Google Shape;513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90800" y="-704818"/>
              <a:ext cx="897711" cy="342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15"/>
            <p:cNvSpPr/>
            <p:nvPr/>
          </p:nvSpPr>
          <p:spPr>
            <a:xfrm rot="-2743719">
              <a:off x="1284053" y="3999040"/>
              <a:ext cx="3576750" cy="3576750"/>
            </a:xfrm>
            <a:prstGeom prst="teardrop">
              <a:avLst>
                <a:gd name="adj" fmla="val 100000"/>
              </a:avLst>
            </a:prstGeom>
            <a:solidFill>
              <a:srgbClr val="FFBE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5"/>
            <p:cNvSpPr txBox="1"/>
            <p:nvPr/>
          </p:nvSpPr>
          <p:spPr>
            <a:xfrm>
              <a:off x="914008" y="4448322"/>
              <a:ext cx="4304912" cy="19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전체</a:t>
              </a:r>
              <a:endPara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워크플로우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9055" y="894643"/>
            <a:ext cx="9720745" cy="849771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6"/>
          <p:cNvSpPr txBox="1"/>
          <p:nvPr/>
        </p:nvSpPr>
        <p:spPr>
          <a:xfrm>
            <a:off x="5794610" y="4420225"/>
            <a:ext cx="669878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sz="8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7"/>
          <p:cNvSpPr txBox="1"/>
          <p:nvPr/>
        </p:nvSpPr>
        <p:spPr>
          <a:xfrm>
            <a:off x="1274657" y="1102933"/>
            <a:ext cx="488764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모델 선정 배경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7"/>
          <p:cNvSpPr txBox="1"/>
          <p:nvPr/>
        </p:nvSpPr>
        <p:spPr>
          <a:xfrm>
            <a:off x="5892800" y="1543077"/>
            <a:ext cx="82035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분류 모형 – 앙상블 Random Forest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409" y="2171700"/>
            <a:ext cx="9596591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122008" y="2885092"/>
            <a:ext cx="4191000" cy="5202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17"/>
          <p:cNvGrpSpPr/>
          <p:nvPr/>
        </p:nvGrpSpPr>
        <p:grpSpPr>
          <a:xfrm>
            <a:off x="3027646" y="4118519"/>
            <a:ext cx="1189439" cy="1189439"/>
            <a:chOff x="1515515" y="4505047"/>
            <a:chExt cx="1189439" cy="1189439"/>
          </a:xfrm>
        </p:grpSpPr>
        <p:pic>
          <p:nvPicPr>
            <p:cNvPr id="532" name="Google Shape;532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15515" y="4505047"/>
              <a:ext cx="1189439" cy="1189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27111" y="4663285"/>
              <a:ext cx="566247" cy="8729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4" name="Google Shape;534;p17"/>
          <p:cNvSpPr txBox="1"/>
          <p:nvPr/>
        </p:nvSpPr>
        <p:spPr>
          <a:xfrm>
            <a:off x="2913796" y="5368296"/>
            <a:ext cx="609226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앙상블 모형의 배깅 기법 중에서 </a:t>
            </a:r>
            <a:endParaRPr sz="2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가장 효과적인 모형으로 배열화 된 </a:t>
            </a:r>
            <a:endParaRPr sz="2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이미지 학습에 최적의 모형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4416005" y="4212546"/>
            <a:ext cx="308784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Random Forest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선정 이유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17"/>
          <p:cNvGrpSpPr/>
          <p:nvPr/>
        </p:nvGrpSpPr>
        <p:grpSpPr>
          <a:xfrm>
            <a:off x="10911282" y="2900418"/>
            <a:ext cx="4724175" cy="6205482"/>
            <a:chOff x="9753824" y="2474942"/>
            <a:chExt cx="4724175" cy="6205482"/>
          </a:xfrm>
        </p:grpSpPr>
        <p:pic>
          <p:nvPicPr>
            <p:cNvPr id="537" name="Google Shape;537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5400000">
              <a:off x="9013170" y="3215596"/>
              <a:ext cx="6205482" cy="47241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8" name="Google Shape;538;p17"/>
            <p:cNvGrpSpPr/>
            <p:nvPr/>
          </p:nvGrpSpPr>
          <p:grpSpPr>
            <a:xfrm>
              <a:off x="10176417" y="3013700"/>
              <a:ext cx="1189439" cy="1189439"/>
              <a:chOff x="7021835" y="4505047"/>
              <a:chExt cx="1189439" cy="1189439"/>
            </a:xfrm>
          </p:grpSpPr>
          <p:pic>
            <p:nvPicPr>
              <p:cNvPr id="539" name="Google Shape;539;p1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021835" y="4505047"/>
                <a:ext cx="1189439" cy="11894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0" name="Google Shape;540;p17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7166192" y="4696140"/>
                <a:ext cx="861110" cy="8401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1" name="Google Shape;541;p17"/>
            <p:cNvSpPr txBox="1"/>
            <p:nvPr/>
          </p:nvSpPr>
          <p:spPr>
            <a:xfrm>
              <a:off x="11483319" y="3472309"/>
              <a:ext cx="2078548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0.985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7"/>
            <p:cNvSpPr txBox="1"/>
            <p:nvPr/>
          </p:nvSpPr>
          <p:spPr>
            <a:xfrm>
              <a:off x="11483319" y="2933700"/>
              <a:ext cx="1622874" cy="53860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훈련 점수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3" name="Google Shape;543;p17"/>
            <p:cNvGrpSpPr/>
            <p:nvPr/>
          </p:nvGrpSpPr>
          <p:grpSpPr>
            <a:xfrm>
              <a:off x="10176417" y="6616758"/>
              <a:ext cx="1189439" cy="1189439"/>
              <a:chOff x="7021835" y="4505047"/>
              <a:chExt cx="1189439" cy="1189439"/>
            </a:xfrm>
          </p:grpSpPr>
          <p:pic>
            <p:nvPicPr>
              <p:cNvPr id="544" name="Google Shape;544;p1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021835" y="4505047"/>
                <a:ext cx="1189439" cy="11894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5" name="Google Shape;545;p17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7166192" y="4696140"/>
                <a:ext cx="861110" cy="8401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6" name="Google Shape;546;p17"/>
            <p:cNvSpPr txBox="1"/>
            <p:nvPr/>
          </p:nvSpPr>
          <p:spPr>
            <a:xfrm>
              <a:off x="11483319" y="7055703"/>
              <a:ext cx="2308881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0.963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7"/>
            <p:cNvSpPr txBox="1"/>
            <p:nvPr/>
          </p:nvSpPr>
          <p:spPr>
            <a:xfrm>
              <a:off x="11483319" y="6517094"/>
              <a:ext cx="2308881" cy="53860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교차 검증 (평균)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8" name="Google Shape;548;p17"/>
            <p:cNvGrpSpPr/>
            <p:nvPr/>
          </p:nvGrpSpPr>
          <p:grpSpPr>
            <a:xfrm>
              <a:off x="10176417" y="4786467"/>
              <a:ext cx="1189439" cy="1189439"/>
              <a:chOff x="7021835" y="4505047"/>
              <a:chExt cx="1189439" cy="1189439"/>
            </a:xfrm>
          </p:grpSpPr>
          <p:pic>
            <p:nvPicPr>
              <p:cNvPr id="549" name="Google Shape;549;p1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021835" y="4505047"/>
                <a:ext cx="1189439" cy="11894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0" name="Google Shape;550;p17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7166192" y="4696140"/>
                <a:ext cx="861110" cy="8401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1" name="Google Shape;551;p17"/>
            <p:cNvSpPr txBox="1"/>
            <p:nvPr/>
          </p:nvSpPr>
          <p:spPr>
            <a:xfrm>
              <a:off x="11483319" y="5225412"/>
              <a:ext cx="2308881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0.978</a:t>
              </a:r>
              <a:endPara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7"/>
            <p:cNvSpPr txBox="1"/>
            <p:nvPr/>
          </p:nvSpPr>
          <p:spPr>
            <a:xfrm>
              <a:off x="11483319" y="4686803"/>
              <a:ext cx="2308881" cy="53860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테스트 점수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17"/>
          <p:cNvSpPr/>
          <p:nvPr/>
        </p:nvSpPr>
        <p:spPr>
          <a:xfrm rot="5400000">
            <a:off x="8603828" y="4932775"/>
            <a:ext cx="1203099" cy="1037154"/>
          </a:xfrm>
          <a:prstGeom prst="triangle">
            <a:avLst>
              <a:gd name="adj" fmla="val 50000"/>
            </a:avLst>
          </a:prstGeom>
          <a:solidFill>
            <a:srgbClr val="FBAAA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8"/>
          <p:cNvSpPr/>
          <p:nvPr/>
        </p:nvSpPr>
        <p:spPr>
          <a:xfrm>
            <a:off x="4953000" y="495300"/>
            <a:ext cx="13030200" cy="8991600"/>
          </a:xfrm>
          <a:prstGeom prst="rect">
            <a:avLst/>
          </a:prstGeom>
          <a:solidFill>
            <a:srgbClr val="92C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" name="Google Shape;559;p18"/>
          <p:cNvGrpSpPr/>
          <p:nvPr/>
        </p:nvGrpSpPr>
        <p:grpSpPr>
          <a:xfrm>
            <a:off x="-1676400" y="3767743"/>
            <a:ext cx="8203529" cy="2671157"/>
            <a:chOff x="-1676400" y="2872903"/>
            <a:chExt cx="8203529" cy="2671157"/>
          </a:xfrm>
        </p:grpSpPr>
        <p:sp>
          <p:nvSpPr>
            <p:cNvPr id="560" name="Google Shape;560;p18"/>
            <p:cNvSpPr txBox="1"/>
            <p:nvPr/>
          </p:nvSpPr>
          <p:spPr>
            <a:xfrm>
              <a:off x="-1676400" y="4851132"/>
              <a:ext cx="82035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분류 모형 평가 지표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1" name="Google Shape;561;p18"/>
            <p:cNvGrpSpPr/>
            <p:nvPr/>
          </p:nvGrpSpPr>
          <p:grpSpPr>
            <a:xfrm>
              <a:off x="12700" y="2872903"/>
              <a:ext cx="4887649" cy="2671157"/>
              <a:chOff x="12700" y="2872903"/>
              <a:chExt cx="4887649" cy="2671157"/>
            </a:xfrm>
          </p:grpSpPr>
          <p:sp>
            <p:nvSpPr>
              <p:cNvPr id="562" name="Google Shape;562;p18"/>
              <p:cNvSpPr txBox="1"/>
              <p:nvPr/>
            </p:nvSpPr>
            <p:spPr>
              <a:xfrm>
                <a:off x="12700" y="2872903"/>
                <a:ext cx="4887649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모델 </a:t>
                </a:r>
                <a:endParaRPr sz="60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평가 지표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63" name="Google Shape;563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56673" y="5391272"/>
                <a:ext cx="3181927" cy="1527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64" name="Google Shape;5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891" y="749300"/>
            <a:ext cx="12516916" cy="842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E6EB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9055" y="894643"/>
            <a:ext cx="9720745" cy="849771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9"/>
          <p:cNvSpPr txBox="1"/>
          <p:nvPr/>
        </p:nvSpPr>
        <p:spPr>
          <a:xfrm>
            <a:off x="5794610" y="4420225"/>
            <a:ext cx="669878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rgbClr val="FBAAA7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sz="8800">
              <a:solidFill>
                <a:srgbClr val="FBAAA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505" y="562650"/>
            <a:ext cx="2232905" cy="217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1360911" y="1268842"/>
            <a:ext cx="19706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rgbClr val="478C5C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739213" y="3840905"/>
            <a:ext cx="4187519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선정배경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720162" y="4465926"/>
            <a:ext cx="4230381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주제 선정 이유와 서비스 설명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5710135" y="3840905"/>
            <a:ext cx="4598331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서비스 제작과정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764012" y="4465926"/>
            <a:ext cx="451751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팀원 역할, Mock-up, 개발환경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9867344" y="3840905"/>
            <a:ext cx="420181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9848265" y="4484974"/>
            <a:ext cx="4230381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데이터 수집, 이미지 전처리</a:t>
            </a:r>
            <a:endParaRPr sz="17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3753882" y="3840905"/>
            <a:ext cx="420181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3734803" y="4484974"/>
            <a:ext cx="4230381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모델 선정 배경, 모델 평가 지표, 모델링 결과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731333" y="6909351"/>
            <a:ext cx="420181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712282" y="7553417"/>
            <a:ext cx="4230381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서비스의 프로토타입 시연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2387" y="4354054"/>
            <a:ext cx="2139362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78898" y="8580105"/>
            <a:ext cx="491544" cy="187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249233" y="4354054"/>
            <a:ext cx="2139362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8226079" y="4354054"/>
            <a:ext cx="2139362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2202925" y="4354054"/>
            <a:ext cx="2139362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72387" y="7422498"/>
            <a:ext cx="2139362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249233" y="7422498"/>
            <a:ext cx="2139362" cy="175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5729190" y="6909352"/>
            <a:ext cx="420181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기대효과 및 로드맵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5710135" y="7553417"/>
            <a:ext cx="423038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해당 프로토타입의 potential 및 </a:t>
            </a:r>
            <a:endParaRPr sz="17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추후 develop 계획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9055" y="894643"/>
            <a:ext cx="9720745" cy="849771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0"/>
          <p:cNvSpPr txBox="1"/>
          <p:nvPr/>
        </p:nvSpPr>
        <p:spPr>
          <a:xfrm>
            <a:off x="5794610" y="3743116"/>
            <a:ext cx="669878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기대효과 및</a:t>
            </a:r>
            <a:endParaRPr sz="8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로드맵</a:t>
            </a:r>
            <a:endParaRPr sz="8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074479" y="-3162510"/>
            <a:ext cx="8136757" cy="1998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109" y="3688981"/>
            <a:ext cx="3916475" cy="77970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1"/>
          <p:cNvSpPr txBox="1"/>
          <p:nvPr/>
        </p:nvSpPr>
        <p:spPr>
          <a:xfrm>
            <a:off x="1075886" y="4682019"/>
            <a:ext cx="5515665" cy="88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원활하고 정확한 이미지 분류를 위해 </a:t>
            </a:r>
            <a:endParaRPr sz="1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머신러닝 대신에 딥러닝 적용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1"/>
          <p:cNvSpPr txBox="1"/>
          <p:nvPr/>
        </p:nvSpPr>
        <p:spPr>
          <a:xfrm>
            <a:off x="305972" y="3645813"/>
            <a:ext cx="522273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Tensorflow 등을 활용한 </a:t>
            </a:r>
            <a:endParaRPr sz="24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딥러닝 적용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21"/>
          <p:cNvGrpSpPr/>
          <p:nvPr/>
        </p:nvGrpSpPr>
        <p:grpSpPr>
          <a:xfrm>
            <a:off x="5139248" y="1073832"/>
            <a:ext cx="8009504" cy="1250268"/>
            <a:chOff x="5139248" y="774036"/>
            <a:chExt cx="8009504" cy="1250268"/>
          </a:xfrm>
        </p:grpSpPr>
        <p:sp>
          <p:nvSpPr>
            <p:cNvPr id="588" name="Google Shape;588;p21"/>
            <p:cNvSpPr txBox="1"/>
            <p:nvPr/>
          </p:nvSpPr>
          <p:spPr>
            <a:xfrm>
              <a:off x="5139248" y="774036"/>
              <a:ext cx="800950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rgbClr val="CD6461"/>
                  </a:solidFill>
                  <a:latin typeface="Arial"/>
                  <a:ea typeface="Arial"/>
                  <a:cs typeface="Arial"/>
                  <a:sym typeface="Arial"/>
                </a:rPr>
                <a:t>기대효과 및 로드맵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9" name="Google Shape;589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57800" y="1876116"/>
              <a:ext cx="7755547" cy="1481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0" name="Google Shape;59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6430" y="3688981"/>
            <a:ext cx="3916475" cy="77970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21"/>
          <p:cNvSpPr txBox="1"/>
          <p:nvPr/>
        </p:nvSpPr>
        <p:spPr>
          <a:xfrm>
            <a:off x="7011200" y="4682019"/>
            <a:ext cx="5515665" cy="88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예) Pepsi 캔의 경우엔 추후 마운틴 듀,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닥터 페퍼 등 다양한 캔의 종류를 학습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1"/>
          <p:cNvSpPr txBox="1"/>
          <p:nvPr/>
        </p:nvSpPr>
        <p:spPr>
          <a:xfrm>
            <a:off x="6137262" y="3645813"/>
            <a:ext cx="561831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클래스 다양화 및</a:t>
            </a:r>
            <a:endParaRPr sz="24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Deep한 학습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17052" y="3688981"/>
            <a:ext cx="4246633" cy="77970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1"/>
          <p:cNvSpPr txBox="1"/>
          <p:nvPr/>
        </p:nvSpPr>
        <p:spPr>
          <a:xfrm>
            <a:off x="12802857" y="4682019"/>
            <a:ext cx="5515665" cy="129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어린이 타겟에서 얻은 데이터를 바탕으로</a:t>
            </a:r>
            <a:endParaRPr sz="1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분리배출 서비스를 상용화 </a:t>
            </a:r>
            <a:endParaRPr sz="1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UI / UX 업그레이드한 어플리케이션 출시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1"/>
          <p:cNvSpPr txBox="1"/>
          <p:nvPr/>
        </p:nvSpPr>
        <p:spPr>
          <a:xfrm>
            <a:off x="11724723" y="3848100"/>
            <a:ext cx="5833374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어플리케이션 출시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32763" y="7344145"/>
            <a:ext cx="4417425" cy="77970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1"/>
          <p:cNvSpPr txBox="1"/>
          <p:nvPr/>
        </p:nvSpPr>
        <p:spPr>
          <a:xfrm>
            <a:off x="12735511" y="8338569"/>
            <a:ext cx="5650356" cy="153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어플리케이션 누적 데이터를 활용하여 정확도 높인 후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분리배출 하드웨어에 분류 서비스 소프트웨어를 결합,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디지털 취약 계층도 이미지 스캔으로 쉽게 사용할 수 있는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최종 서비스 모델을 구현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1"/>
          <p:cNvSpPr txBox="1"/>
          <p:nvPr/>
        </p:nvSpPr>
        <p:spPr>
          <a:xfrm>
            <a:off x="11643798" y="7505700"/>
            <a:ext cx="628007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디지털 취약 계층을 위한 하드웨어 개발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64809" y="7344145"/>
            <a:ext cx="4763229" cy="77970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1"/>
          <p:cNvSpPr txBox="1"/>
          <p:nvPr/>
        </p:nvSpPr>
        <p:spPr>
          <a:xfrm>
            <a:off x="6219135" y="8507968"/>
            <a:ext cx="5515665" cy="88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자동 이미지 인식 프로그램 런칭 후</a:t>
            </a:r>
            <a:endParaRPr sz="1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아파트 등 주거구역 설치를 목표로 함.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1"/>
          <p:cNvSpPr txBox="1"/>
          <p:nvPr/>
        </p:nvSpPr>
        <p:spPr>
          <a:xfrm>
            <a:off x="5675089" y="7485846"/>
            <a:ext cx="657020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서비스 상용화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>
            <a:off x="1723243" y="5455224"/>
            <a:ext cx="3064755" cy="533725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1"/>
          <p:cNvSpPr txBox="1"/>
          <p:nvPr/>
        </p:nvSpPr>
        <p:spPr>
          <a:xfrm>
            <a:off x="669494" y="7418466"/>
            <a:ext cx="5172254" cy="141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건강한 분리배출 문화 조성 및 환경보호 의식 고취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01869" y="4006095"/>
            <a:ext cx="1844760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25269" y="4031216"/>
            <a:ext cx="1553688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414242" y="7672042"/>
            <a:ext cx="1282749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15682081" y="5774420"/>
            <a:ext cx="3077493" cy="61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2"/>
          <p:cNvSpPr/>
          <p:nvPr/>
        </p:nvSpPr>
        <p:spPr>
          <a:xfrm>
            <a:off x="0" y="0"/>
            <a:ext cx="10210800" cy="10287000"/>
          </a:xfrm>
          <a:prstGeom prst="rect">
            <a:avLst/>
          </a:prstGeom>
          <a:noFill/>
          <a:ln w="2286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3" name="Google Shape;613;p22"/>
          <p:cNvGrpSpPr/>
          <p:nvPr/>
        </p:nvGrpSpPr>
        <p:grpSpPr>
          <a:xfrm>
            <a:off x="76200" y="114300"/>
            <a:ext cx="10058400" cy="10058400"/>
            <a:chOff x="76200" y="114300"/>
            <a:chExt cx="10058400" cy="10058400"/>
          </a:xfrm>
        </p:grpSpPr>
        <p:pic>
          <p:nvPicPr>
            <p:cNvPr id="614" name="Google Shape;614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76200" y="114300"/>
              <a:ext cx="10058400" cy="1005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22"/>
            <p:cNvPicPr preferRelativeResize="0"/>
            <p:nvPr/>
          </p:nvPicPr>
          <p:blipFill rotWithShape="1">
            <a:blip r:embed="rId4">
              <a:alphaModFix/>
            </a:blip>
            <a:srcRect l="9440" t="29957" r="25775" b="23013"/>
            <a:stretch/>
          </p:blipFill>
          <p:spPr>
            <a:xfrm rot="5400000">
              <a:off x="1532765" y="1971292"/>
              <a:ext cx="6516243" cy="4730372"/>
            </a:xfrm>
            <a:custGeom>
              <a:avLst/>
              <a:gdLst/>
              <a:ahLst/>
              <a:cxnLst/>
              <a:rect l="l" t="t" r="r" b="b"/>
              <a:pathLst>
                <a:path w="6516243" h="4730372" extrusionOk="0">
                  <a:moveTo>
                    <a:pt x="0" y="1747501"/>
                  </a:moveTo>
                  <a:lnTo>
                    <a:pt x="933732" y="0"/>
                  </a:lnTo>
                  <a:lnTo>
                    <a:pt x="6516243" y="2982870"/>
                  </a:lnTo>
                  <a:lnTo>
                    <a:pt x="5582511" y="4730372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616" name="Google Shape;616;p22"/>
          <p:cNvSpPr/>
          <p:nvPr/>
        </p:nvSpPr>
        <p:spPr>
          <a:xfrm rot="1596879">
            <a:off x="3843519" y="1083642"/>
            <a:ext cx="1992395" cy="6406483"/>
          </a:xfrm>
          <a:prstGeom prst="rect">
            <a:avLst/>
          </a:prstGeom>
          <a:noFill/>
          <a:ln w="152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2"/>
          <p:cNvSpPr/>
          <p:nvPr/>
        </p:nvSpPr>
        <p:spPr>
          <a:xfrm rot="-5400000">
            <a:off x="6408169" y="2064766"/>
            <a:ext cx="4495800" cy="615746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0000">
                  <a:alpha val="0"/>
                </a:srgbClr>
              </a:gs>
              <a:gs pos="74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8" name="Google Shape;618;p22"/>
          <p:cNvGrpSpPr/>
          <p:nvPr/>
        </p:nvGrpSpPr>
        <p:grpSpPr>
          <a:xfrm>
            <a:off x="11839045" y="3751097"/>
            <a:ext cx="7371858" cy="1057184"/>
            <a:chOff x="11582400" y="2895599"/>
            <a:chExt cx="7371858" cy="1057184"/>
          </a:xfrm>
        </p:grpSpPr>
        <p:sp>
          <p:nvSpPr>
            <p:cNvPr id="619" name="Google Shape;619;p22"/>
            <p:cNvSpPr txBox="1"/>
            <p:nvPr/>
          </p:nvSpPr>
          <p:spPr>
            <a:xfrm>
              <a:off x="11582400" y="3429563"/>
              <a:ext cx="737185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“유리는  따로  유리에 분리하실 수 있습니다”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2"/>
            <p:cNvSpPr txBox="1"/>
            <p:nvPr/>
          </p:nvSpPr>
          <p:spPr>
            <a:xfrm>
              <a:off x="11582400" y="2895599"/>
              <a:ext cx="13213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 음성 ]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22"/>
          <p:cNvSpPr txBox="1"/>
          <p:nvPr/>
        </p:nvSpPr>
        <p:spPr>
          <a:xfrm>
            <a:off x="9829800" y="4822568"/>
            <a:ext cx="94488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이미지를 인식하여 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분리수거 돕는 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프로그램을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아파트 단지에 도입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2"/>
          <p:cNvSpPr txBox="1"/>
          <p:nvPr/>
        </p:nvSpPr>
        <p:spPr>
          <a:xfrm>
            <a:off x="11269096" y="1414864"/>
            <a:ext cx="657020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 분리수거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프로그램 예시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23"/>
          <p:cNvGrpSpPr/>
          <p:nvPr/>
        </p:nvGrpSpPr>
        <p:grpSpPr>
          <a:xfrm>
            <a:off x="5672660" y="4296801"/>
            <a:ext cx="6940395" cy="1554501"/>
            <a:chOff x="5672660" y="3694711"/>
            <a:chExt cx="6940395" cy="1554501"/>
          </a:xfrm>
        </p:grpSpPr>
        <p:sp>
          <p:nvSpPr>
            <p:cNvPr id="628" name="Google Shape;628;p23"/>
            <p:cNvSpPr txBox="1"/>
            <p:nvPr/>
          </p:nvSpPr>
          <p:spPr>
            <a:xfrm>
              <a:off x="5672660" y="3694711"/>
              <a:ext cx="6940395" cy="1277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7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9" name="Google Shape;62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0" name="Google Shape;63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3919055" y="894643"/>
            <a:ext cx="9720745" cy="8497713"/>
            <a:chOff x="4495800" y="894643"/>
            <a:chExt cx="9720745" cy="8497713"/>
          </a:xfrm>
        </p:grpSpPr>
        <p:pic>
          <p:nvPicPr>
            <p:cNvPr id="130" name="Google Shape;130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95800" y="894643"/>
              <a:ext cx="9720745" cy="8497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"/>
            <p:cNvSpPr txBox="1"/>
            <p:nvPr/>
          </p:nvSpPr>
          <p:spPr>
            <a:xfrm>
              <a:off x="6006782" y="4212475"/>
              <a:ext cx="6698780" cy="186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5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선정배경</a:t>
              </a:r>
              <a:endParaRPr sz="11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/>
        </p:nvSpPr>
        <p:spPr>
          <a:xfrm>
            <a:off x="1008267" y="722717"/>
            <a:ext cx="904078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주제 선정 배경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5576439" y="813141"/>
            <a:ext cx="43506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극단적 분리주의자들이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이 서비스를 선정한 이유</a:t>
            </a:r>
            <a:endParaRPr sz="24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08267" y="1862681"/>
            <a:ext cx="8918865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1310710" y="7581900"/>
            <a:ext cx="5912979" cy="132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분리배출, 이제는</a:t>
            </a:r>
            <a:endParaRPr sz="28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선택이 아닌 필수가 된다.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8823" y="2312648"/>
            <a:ext cx="8461157" cy="224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576011" y="4709745"/>
            <a:ext cx="8461157" cy="226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6011" y="7117310"/>
            <a:ext cx="8461157" cy="25981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 txBox="1"/>
          <p:nvPr/>
        </p:nvSpPr>
        <p:spPr>
          <a:xfrm>
            <a:off x="9069001" y="5651691"/>
            <a:ext cx="7830571" cy="97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휴리스틱이 매우 중요한 시대.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분리배출 기준은 너무나 복잡하고, 현재의 교육은 이를 해소하지 못함</a:t>
            </a:r>
            <a:endParaRPr sz="20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9032449" y="5093365"/>
            <a:ext cx="670519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현실적으로 쉽지 않은 분리배출 교육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9094904" y="7463244"/>
            <a:ext cx="114303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검색 엔진을 넘어 AI까지 적극 활용하는 시대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9032449" y="2695705"/>
            <a:ext cx="114303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지속 가능한 발전과 환경 보호를 감각하는 시대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9020257" y="7997287"/>
            <a:ext cx="11846351" cy="143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구글링 등 검색을 통한 자료조사를 뛰어넘어</a:t>
            </a:r>
            <a:endParaRPr sz="20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AI에게 질문하거나 창작을 요구하는 시대.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대중들은 이미 자동화 도구를 거부감 없이 활용하고 있음</a:t>
            </a:r>
            <a:endParaRPr sz="20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9032449" y="3248413"/>
            <a:ext cx="11846351" cy="97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기후변화를 직접 체감하고 있는 시대.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지속 가능한 발전의 방향성과 환경 보호를 위한 행위를 높이 삼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4"/>
          <p:cNvPicPr preferRelativeResize="0"/>
          <p:nvPr/>
        </p:nvPicPr>
        <p:blipFill rotWithShape="1">
          <a:blip r:embed="rId7">
            <a:alphaModFix/>
          </a:blip>
          <a:srcRect l="18962" t="219" r="8557" b="3140"/>
          <a:stretch/>
        </p:blipFill>
        <p:spPr>
          <a:xfrm>
            <a:off x="1905000" y="2654313"/>
            <a:ext cx="4724400" cy="4724400"/>
          </a:xfrm>
          <a:custGeom>
            <a:avLst/>
            <a:gdLst/>
            <a:ahLst/>
            <a:cxnLst/>
            <a:rect l="l" t="t" r="r" b="b"/>
            <a:pathLst>
              <a:path w="7069390" h="7069390" extrusionOk="0">
                <a:moveTo>
                  <a:pt x="3534695" y="0"/>
                </a:moveTo>
                <a:cubicBezTo>
                  <a:pt x="5486853" y="0"/>
                  <a:pt x="7069390" y="1582537"/>
                  <a:pt x="7069390" y="3534695"/>
                </a:cubicBezTo>
                <a:cubicBezTo>
                  <a:pt x="7069390" y="5486853"/>
                  <a:pt x="5486853" y="7069390"/>
                  <a:pt x="3534695" y="7069390"/>
                </a:cubicBezTo>
                <a:cubicBezTo>
                  <a:pt x="1582537" y="7069390"/>
                  <a:pt x="0" y="5486853"/>
                  <a:pt x="0" y="3534695"/>
                </a:cubicBezTo>
                <a:cubicBezTo>
                  <a:pt x="0" y="1582537"/>
                  <a:pt x="1582537" y="0"/>
                  <a:pt x="3534695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550908" y="-419100"/>
            <a:ext cx="19389815" cy="39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4373785" y="983784"/>
            <a:ext cx="980275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우리의 서비스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4602321" y="2091035"/>
            <a:ext cx="93522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아이들을 위한 분리배출 교육 서비스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5789" y="2793842"/>
            <a:ext cx="5696420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1655" y="5626491"/>
            <a:ext cx="2585507" cy="22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/>
        </p:nvSpPr>
        <p:spPr>
          <a:xfrm>
            <a:off x="5495038" y="6426031"/>
            <a:ext cx="300150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분리배출할 품목 </a:t>
            </a:r>
            <a:endParaRPr sz="24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이미지  입력</a:t>
            </a:r>
            <a:endParaRPr sz="24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52215" y="5594944"/>
            <a:ext cx="2434652" cy="237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62139" y="5626491"/>
            <a:ext cx="2585507" cy="22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9668789" y="6401737"/>
            <a:ext cx="300150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품목을</a:t>
            </a:r>
            <a:endParaRPr sz="24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자동 분류</a:t>
            </a:r>
            <a:endParaRPr sz="24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13782472" y="6362700"/>
            <a:ext cx="300150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분리배출</a:t>
            </a:r>
            <a:endParaRPr sz="24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교육 페이지 출력</a:t>
            </a:r>
            <a:endParaRPr sz="24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900000">
            <a:off x="215734" y="4904321"/>
            <a:ext cx="4158051" cy="363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5"/>
          <p:cNvGrpSpPr/>
          <p:nvPr/>
        </p:nvGrpSpPr>
        <p:grpSpPr>
          <a:xfrm>
            <a:off x="685800" y="5534304"/>
            <a:ext cx="3001503" cy="2504796"/>
            <a:chOff x="249095" y="3655854"/>
            <a:chExt cx="3001503" cy="2504796"/>
          </a:xfrm>
        </p:grpSpPr>
        <p:sp>
          <p:nvSpPr>
            <p:cNvPr id="167" name="Google Shape;167;p5"/>
            <p:cNvSpPr txBox="1"/>
            <p:nvPr/>
          </p:nvSpPr>
          <p:spPr>
            <a:xfrm>
              <a:off x="457094" y="4406324"/>
              <a:ext cx="2585507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 b="1">
                  <a:solidFill>
                    <a:srgbClr val="CD6461"/>
                  </a:solidFill>
                  <a:latin typeface="Arial"/>
                  <a:ea typeface="Arial"/>
                  <a:cs typeface="Arial"/>
                  <a:sym typeface="Arial"/>
                </a:rPr>
                <a:t>서비스 이용자</a:t>
              </a:r>
              <a:endParaRPr sz="4800" b="1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249095" y="3655854"/>
              <a:ext cx="3001503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CD6461"/>
                  </a:solidFill>
                  <a:latin typeface="Arial"/>
                  <a:ea typeface="Arial"/>
                  <a:cs typeface="Arial"/>
                  <a:sym typeface="Arial"/>
                </a:rPr>
                <a:t>(타겟)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CD6461"/>
                  </a:solidFill>
                  <a:latin typeface="Arial"/>
                  <a:ea typeface="Arial"/>
                  <a:cs typeface="Arial"/>
                  <a:sym typeface="Arial"/>
                </a:rPr>
                <a:t>12세 ~ 16세</a:t>
              </a:r>
              <a:endParaRPr sz="2000" b="1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5"/>
          <p:cNvGrpSpPr/>
          <p:nvPr/>
        </p:nvGrpSpPr>
        <p:grpSpPr>
          <a:xfrm>
            <a:off x="9906000" y="3894352"/>
            <a:ext cx="1553948" cy="1553948"/>
            <a:chOff x="9144000" y="4152900"/>
            <a:chExt cx="1553948" cy="1553948"/>
          </a:xfrm>
        </p:grpSpPr>
        <p:sp>
          <p:nvSpPr>
            <p:cNvPr id="170" name="Google Shape;170;p5"/>
            <p:cNvSpPr/>
            <p:nvPr/>
          </p:nvSpPr>
          <p:spPr>
            <a:xfrm>
              <a:off x="9144000" y="4152900"/>
              <a:ext cx="1553948" cy="1553948"/>
            </a:xfrm>
            <a:prstGeom prst="ellipse">
              <a:avLst/>
            </a:prstGeom>
            <a:solidFill>
              <a:srgbClr val="C2E6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9342369" y="4729423"/>
              <a:ext cx="11572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모델링</a:t>
              </a:r>
              <a:endPara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5"/>
          <p:cNvGrpSpPr/>
          <p:nvPr/>
        </p:nvGrpSpPr>
        <p:grpSpPr>
          <a:xfrm>
            <a:off x="11344072" y="8054113"/>
            <a:ext cx="1553948" cy="1553948"/>
            <a:chOff x="9144000" y="4152900"/>
            <a:chExt cx="1553948" cy="1553948"/>
          </a:xfrm>
        </p:grpSpPr>
        <p:sp>
          <p:nvSpPr>
            <p:cNvPr id="173" name="Google Shape;173;p5"/>
            <p:cNvSpPr/>
            <p:nvPr/>
          </p:nvSpPr>
          <p:spPr>
            <a:xfrm>
              <a:off x="9144000" y="4152900"/>
              <a:ext cx="1553948" cy="1553948"/>
            </a:xfrm>
            <a:prstGeom prst="ellipse">
              <a:avLst/>
            </a:prstGeom>
            <a:solidFill>
              <a:srgbClr val="C2E6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"/>
            <p:cNvSpPr txBox="1"/>
            <p:nvPr/>
          </p:nvSpPr>
          <p:spPr>
            <a:xfrm>
              <a:off x="9342369" y="4564198"/>
              <a:ext cx="11572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자동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분류</a:t>
              </a:r>
              <a:endPara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15770672" y="7841394"/>
            <a:ext cx="1553948" cy="1553948"/>
            <a:chOff x="9144000" y="4152900"/>
            <a:chExt cx="1553948" cy="1553948"/>
          </a:xfrm>
        </p:grpSpPr>
        <p:sp>
          <p:nvSpPr>
            <p:cNvPr id="176" name="Google Shape;176;p5"/>
            <p:cNvSpPr/>
            <p:nvPr/>
          </p:nvSpPr>
          <p:spPr>
            <a:xfrm>
              <a:off x="9144000" y="4152900"/>
              <a:ext cx="1553948" cy="1553948"/>
            </a:xfrm>
            <a:prstGeom prst="ellipse">
              <a:avLst/>
            </a:prstGeom>
            <a:solidFill>
              <a:srgbClr val="C2E6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9361824" y="4680928"/>
              <a:ext cx="11572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HTML</a:t>
              </a:r>
              <a:endPara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14921446" y="3883535"/>
            <a:ext cx="1553948" cy="1553948"/>
            <a:chOff x="9144000" y="4152900"/>
            <a:chExt cx="1553948" cy="1553948"/>
          </a:xfrm>
        </p:grpSpPr>
        <p:sp>
          <p:nvSpPr>
            <p:cNvPr id="179" name="Google Shape;179;p5"/>
            <p:cNvSpPr/>
            <p:nvPr/>
          </p:nvSpPr>
          <p:spPr>
            <a:xfrm>
              <a:off x="9144000" y="4152900"/>
              <a:ext cx="1553948" cy="1553948"/>
            </a:xfrm>
            <a:prstGeom prst="ellipse">
              <a:avLst/>
            </a:prstGeom>
            <a:solidFill>
              <a:srgbClr val="C2E6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9361824" y="4680928"/>
              <a:ext cx="115720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CSS</a:t>
              </a:r>
              <a:endParaRPr/>
            </a:p>
          </p:txBody>
        </p:sp>
      </p:grpSp>
      <p:sp>
        <p:nvSpPr>
          <p:cNvPr id="181" name="Google Shape;181;p5"/>
          <p:cNvSpPr/>
          <p:nvPr/>
        </p:nvSpPr>
        <p:spPr>
          <a:xfrm rot="5400000">
            <a:off x="8911939" y="6518829"/>
            <a:ext cx="551614" cy="475529"/>
          </a:xfrm>
          <a:prstGeom prst="triangle">
            <a:avLst>
              <a:gd name="adj" fmla="val 50000"/>
            </a:avLst>
          </a:prstGeom>
          <a:solidFill>
            <a:srgbClr val="FBAAA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 rot="5400000">
            <a:off x="13006554" y="6518828"/>
            <a:ext cx="551614" cy="475529"/>
          </a:xfrm>
          <a:prstGeom prst="triangle">
            <a:avLst>
              <a:gd name="adj" fmla="val 50000"/>
            </a:avLst>
          </a:prstGeom>
          <a:solidFill>
            <a:srgbClr val="FBAAA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 rot="5400000">
            <a:off x="4667168" y="6579471"/>
            <a:ext cx="551614" cy="475529"/>
          </a:xfrm>
          <a:prstGeom prst="triangle">
            <a:avLst>
              <a:gd name="adj" fmla="val 50000"/>
            </a:avLst>
          </a:prstGeom>
          <a:solidFill>
            <a:srgbClr val="FBAAA7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320487" y="-1028755"/>
            <a:ext cx="12426044" cy="128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36570" y="-216110"/>
            <a:ext cx="491544" cy="1874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6"/>
          <p:cNvGrpSpPr/>
          <p:nvPr/>
        </p:nvGrpSpPr>
        <p:grpSpPr>
          <a:xfrm>
            <a:off x="502298" y="1356827"/>
            <a:ext cx="5434982" cy="1209930"/>
            <a:chOff x="146475" y="3944177"/>
            <a:chExt cx="5434982" cy="1209930"/>
          </a:xfrm>
        </p:grpSpPr>
        <p:sp>
          <p:nvSpPr>
            <p:cNvPr id="191" name="Google Shape;191;p6"/>
            <p:cNvSpPr txBox="1"/>
            <p:nvPr/>
          </p:nvSpPr>
          <p:spPr>
            <a:xfrm>
              <a:off x="146475" y="3944177"/>
              <a:ext cx="5023083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rgbClr val="CD6461"/>
                  </a:solidFill>
                  <a:latin typeface="Arial"/>
                  <a:ea typeface="Arial"/>
                  <a:cs typeface="Arial"/>
                  <a:sym typeface="Arial"/>
                </a:rPr>
                <a:t>서비스  </a:t>
              </a:r>
              <a:r>
                <a:rPr lang="ko-KR" sz="5000">
                  <a:solidFill>
                    <a:srgbClr val="CD6461"/>
                  </a:solidFill>
                  <a:latin typeface="Arial"/>
                  <a:ea typeface="Arial"/>
                  <a:cs typeface="Arial"/>
                  <a:sym typeface="Arial"/>
                </a:rPr>
                <a:t>Mock-up</a:t>
              </a:r>
              <a:endParaRPr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6475" y="4991100"/>
              <a:ext cx="5434982" cy="1630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6"/>
          <p:cNvGrpSpPr/>
          <p:nvPr/>
        </p:nvGrpSpPr>
        <p:grpSpPr>
          <a:xfrm>
            <a:off x="8103626" y="433698"/>
            <a:ext cx="7239000" cy="4112894"/>
            <a:chOff x="7924800" y="441275"/>
            <a:chExt cx="7239000" cy="4112894"/>
          </a:xfrm>
        </p:grpSpPr>
        <p:sp>
          <p:nvSpPr>
            <p:cNvPr id="194" name="Google Shape;194;p6"/>
            <p:cNvSpPr/>
            <p:nvPr/>
          </p:nvSpPr>
          <p:spPr>
            <a:xfrm>
              <a:off x="7924800" y="441275"/>
              <a:ext cx="7239000" cy="4112894"/>
            </a:xfrm>
            <a:prstGeom prst="rect">
              <a:avLst/>
            </a:prstGeom>
            <a:solidFill>
              <a:srgbClr val="EAF1DD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9931328" y="985823"/>
              <a:ext cx="3022107" cy="1967092"/>
            </a:xfrm>
            <a:prstGeom prst="rect">
              <a:avLst/>
            </a:prstGeom>
            <a:solidFill>
              <a:srgbClr val="C2D59B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9372599" y="3912519"/>
              <a:ext cx="1405631" cy="348488"/>
            </a:xfrm>
            <a:prstGeom prst="rect">
              <a:avLst/>
            </a:prstGeom>
            <a:solidFill>
              <a:srgbClr val="C2D59B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2219057" y="3912519"/>
              <a:ext cx="1405631" cy="348488"/>
            </a:xfrm>
            <a:prstGeom prst="rect">
              <a:avLst/>
            </a:prstGeom>
            <a:solidFill>
              <a:srgbClr val="C2D59B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 txBox="1"/>
            <p:nvPr/>
          </p:nvSpPr>
          <p:spPr>
            <a:xfrm>
              <a:off x="10210799" y="1875940"/>
              <a:ext cx="2422239" cy="52322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이미지</a:t>
              </a:r>
              <a:endParaRPr/>
            </a:p>
          </p:txBody>
        </p:sp>
        <p:sp>
          <p:nvSpPr>
            <p:cNvPr id="199" name="Google Shape;199;p6"/>
            <p:cNvSpPr txBox="1"/>
            <p:nvPr/>
          </p:nvSpPr>
          <p:spPr>
            <a:xfrm>
              <a:off x="9304169" y="3961353"/>
              <a:ext cx="1546194" cy="3385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입력</a:t>
              </a:r>
              <a:endParaRPr/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12145484" y="3936936"/>
              <a:ext cx="1546194" cy="3385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시작</a:t>
              </a:r>
              <a:endParaRPr/>
            </a:p>
          </p:txBody>
        </p:sp>
      </p:grpSp>
      <p:sp>
        <p:nvSpPr>
          <p:cNvPr id="201" name="Google Shape;201;p6"/>
          <p:cNvSpPr/>
          <p:nvPr/>
        </p:nvSpPr>
        <p:spPr>
          <a:xfrm>
            <a:off x="8244831" y="8535330"/>
            <a:ext cx="3974226" cy="842290"/>
          </a:xfrm>
          <a:prstGeom prst="rect">
            <a:avLst/>
          </a:prstGeom>
          <a:solidFill>
            <a:srgbClr val="C4BD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6"/>
          <p:cNvGrpSpPr/>
          <p:nvPr/>
        </p:nvGrpSpPr>
        <p:grpSpPr>
          <a:xfrm>
            <a:off x="8077200" y="4916906"/>
            <a:ext cx="7233421" cy="4648199"/>
            <a:chOff x="7930378" y="5072809"/>
            <a:chExt cx="7233421" cy="4648199"/>
          </a:xfrm>
        </p:grpSpPr>
        <p:sp>
          <p:nvSpPr>
            <p:cNvPr id="203" name="Google Shape;203;p6"/>
            <p:cNvSpPr/>
            <p:nvPr/>
          </p:nvSpPr>
          <p:spPr>
            <a:xfrm>
              <a:off x="7930378" y="5072809"/>
              <a:ext cx="7233421" cy="4648199"/>
            </a:xfrm>
            <a:prstGeom prst="rect">
              <a:avLst/>
            </a:prstGeom>
            <a:solidFill>
              <a:srgbClr val="EAF1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153400" y="5167079"/>
              <a:ext cx="6845808" cy="685077"/>
            </a:xfrm>
            <a:prstGeom prst="rect">
              <a:avLst/>
            </a:prstGeom>
            <a:solidFill>
              <a:srgbClr val="C2D5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191500" y="5936002"/>
              <a:ext cx="6807708" cy="188234"/>
            </a:xfrm>
            <a:prstGeom prst="rect">
              <a:avLst/>
            </a:prstGeom>
            <a:solidFill>
              <a:srgbClr val="7692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8191500" y="7719203"/>
              <a:ext cx="6807708" cy="188234"/>
            </a:xfrm>
            <a:prstGeom prst="rect">
              <a:avLst/>
            </a:prstGeom>
            <a:solidFill>
              <a:srgbClr val="7692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8191500" y="6370796"/>
              <a:ext cx="1866900" cy="1058704"/>
            </a:xfrm>
            <a:prstGeom prst="rect">
              <a:avLst/>
            </a:prstGeom>
            <a:solidFill>
              <a:srgbClr val="C2D5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12699126" y="8182494"/>
              <a:ext cx="1931274" cy="1195125"/>
            </a:xfrm>
            <a:prstGeom prst="rect">
              <a:avLst/>
            </a:prstGeom>
            <a:solidFill>
              <a:srgbClr val="C2D5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0591800" y="6370797"/>
              <a:ext cx="3974226" cy="146952"/>
            </a:xfrm>
            <a:prstGeom prst="rect">
              <a:avLst/>
            </a:prstGeom>
            <a:solidFill>
              <a:srgbClr val="4F61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8223686" y="8248978"/>
              <a:ext cx="3974226" cy="146952"/>
            </a:xfrm>
            <a:prstGeom prst="rect">
              <a:avLst/>
            </a:prstGeom>
            <a:solidFill>
              <a:srgbClr val="4F61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0591800" y="6673262"/>
              <a:ext cx="3974226" cy="842290"/>
            </a:xfrm>
            <a:prstGeom prst="rect">
              <a:avLst/>
            </a:prstGeom>
            <a:solidFill>
              <a:srgbClr val="C4BD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 txBox="1"/>
            <p:nvPr/>
          </p:nvSpPr>
          <p:spPr>
            <a:xfrm>
              <a:off x="8763000" y="5245028"/>
              <a:ext cx="55626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이미지</a:t>
              </a:r>
              <a:endParaRPr/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8278359" y="6655869"/>
              <a:ext cx="16383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이미지</a:t>
              </a:r>
              <a:endParaRPr/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12533510" y="8508164"/>
              <a:ext cx="22558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이미지</a:t>
              </a:r>
              <a:endParaRPr/>
            </a:p>
          </p:txBody>
        </p:sp>
        <p:sp>
          <p:nvSpPr>
            <p:cNvPr id="215" name="Google Shape;215;p6"/>
            <p:cNvSpPr txBox="1"/>
            <p:nvPr/>
          </p:nvSpPr>
          <p:spPr>
            <a:xfrm>
              <a:off x="10838542" y="6753637"/>
              <a:ext cx="33228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텍스트</a:t>
              </a:r>
              <a:endParaRPr/>
            </a:p>
          </p:txBody>
        </p:sp>
        <p:sp>
          <p:nvSpPr>
            <p:cNvPr id="216" name="Google Shape;216;p6"/>
            <p:cNvSpPr txBox="1"/>
            <p:nvPr/>
          </p:nvSpPr>
          <p:spPr>
            <a:xfrm>
              <a:off x="8396981" y="8613715"/>
              <a:ext cx="33228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텍스트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166049" y="-1001421"/>
            <a:ext cx="12426044" cy="128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36570" y="-216110"/>
            <a:ext cx="491544" cy="1874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7"/>
          <p:cNvGrpSpPr/>
          <p:nvPr/>
        </p:nvGrpSpPr>
        <p:grpSpPr>
          <a:xfrm>
            <a:off x="6696989" y="444847"/>
            <a:ext cx="5429533" cy="9227268"/>
            <a:chOff x="8259268" y="529866"/>
            <a:chExt cx="5429533" cy="9227268"/>
          </a:xfrm>
        </p:grpSpPr>
        <p:grpSp>
          <p:nvGrpSpPr>
            <p:cNvPr id="225" name="Google Shape;225;p7"/>
            <p:cNvGrpSpPr/>
            <p:nvPr/>
          </p:nvGrpSpPr>
          <p:grpSpPr>
            <a:xfrm>
              <a:off x="8259268" y="529866"/>
              <a:ext cx="5429533" cy="9227268"/>
              <a:chOff x="8259268" y="529866"/>
              <a:chExt cx="5429533" cy="9227268"/>
            </a:xfrm>
          </p:grpSpPr>
          <p:grpSp>
            <p:nvGrpSpPr>
              <p:cNvPr id="226" name="Google Shape;226;p7"/>
              <p:cNvGrpSpPr/>
              <p:nvPr/>
            </p:nvGrpSpPr>
            <p:grpSpPr>
              <a:xfrm>
                <a:off x="8259268" y="529866"/>
                <a:ext cx="5429533" cy="9227268"/>
                <a:chOff x="8259268" y="529866"/>
                <a:chExt cx="5429533" cy="9227268"/>
              </a:xfrm>
            </p:grpSpPr>
            <p:sp>
              <p:nvSpPr>
                <p:cNvPr id="227" name="Google Shape;227;p7"/>
                <p:cNvSpPr/>
                <p:nvPr/>
              </p:nvSpPr>
              <p:spPr>
                <a:xfrm>
                  <a:off x="8259268" y="529866"/>
                  <a:ext cx="5429533" cy="9227268"/>
                </a:xfrm>
                <a:prstGeom prst="rect">
                  <a:avLst/>
                </a:prstGeom>
                <a:solidFill>
                  <a:srgbClr val="EAF1DD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7"/>
                <p:cNvSpPr/>
                <p:nvPr/>
              </p:nvSpPr>
              <p:spPr>
                <a:xfrm>
                  <a:off x="8259402" y="2579914"/>
                  <a:ext cx="5429263" cy="7177220"/>
                </a:xfrm>
                <a:prstGeom prst="rect">
                  <a:avLst/>
                </a:prstGeom>
                <a:solidFill>
                  <a:srgbClr val="76923C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7"/>
                <p:cNvSpPr/>
                <p:nvPr/>
              </p:nvSpPr>
              <p:spPr>
                <a:xfrm>
                  <a:off x="9707068" y="681181"/>
                  <a:ext cx="2514600" cy="533400"/>
                </a:xfrm>
                <a:prstGeom prst="rect">
                  <a:avLst/>
                </a:prstGeom>
                <a:solidFill>
                  <a:srgbClr val="C2D59B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0" name="Google Shape;230;p7"/>
              <p:cNvSpPr txBox="1"/>
              <p:nvPr/>
            </p:nvSpPr>
            <p:spPr>
              <a:xfrm>
                <a:off x="9730334" y="697242"/>
                <a:ext cx="2514600" cy="40011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***  분리수거 가이드</a:t>
                </a: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10058400" y="1282662"/>
                <a:ext cx="1905000" cy="1117638"/>
              </a:xfrm>
              <a:prstGeom prst="rect">
                <a:avLst/>
              </a:prstGeom>
              <a:solidFill>
                <a:srgbClr val="C2D59B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7"/>
              <p:cNvSpPr txBox="1"/>
              <p:nvPr/>
            </p:nvSpPr>
            <p:spPr>
              <a:xfrm>
                <a:off x="10135833" y="1568347"/>
                <a:ext cx="1676400" cy="461665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>
                    <a:solidFill>
                      <a:srgbClr val="206D38"/>
                    </a:solidFill>
                    <a:latin typeface="Arial"/>
                    <a:ea typeface="Arial"/>
                    <a:cs typeface="Arial"/>
                    <a:sym typeface="Arial"/>
                  </a:rPr>
                  <a:t>이미지</a:t>
                </a:r>
                <a:endParaRPr/>
              </a:p>
            </p:txBody>
          </p:sp>
        </p:grpSp>
        <p:grpSp>
          <p:nvGrpSpPr>
            <p:cNvPr id="233" name="Google Shape;233;p7"/>
            <p:cNvGrpSpPr/>
            <p:nvPr/>
          </p:nvGrpSpPr>
          <p:grpSpPr>
            <a:xfrm>
              <a:off x="9932467" y="2964664"/>
              <a:ext cx="2158099" cy="6338995"/>
              <a:chOff x="9932467" y="2964664"/>
              <a:chExt cx="2158099" cy="6338995"/>
            </a:xfrm>
          </p:grpSpPr>
          <p:sp>
            <p:nvSpPr>
              <p:cNvPr id="234" name="Google Shape;234;p7"/>
              <p:cNvSpPr/>
              <p:nvPr/>
            </p:nvSpPr>
            <p:spPr>
              <a:xfrm>
                <a:off x="9932467" y="4620007"/>
                <a:ext cx="2156866" cy="1260638"/>
              </a:xfrm>
              <a:prstGeom prst="rect">
                <a:avLst/>
              </a:prstGeom>
              <a:solidFill>
                <a:srgbClr val="C2D59B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9932467" y="2964664"/>
                <a:ext cx="2156866" cy="1260638"/>
              </a:xfrm>
              <a:prstGeom prst="rect">
                <a:avLst/>
              </a:prstGeom>
              <a:solidFill>
                <a:srgbClr val="C2D59B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9933700" y="6328908"/>
                <a:ext cx="2156866" cy="1260638"/>
              </a:xfrm>
              <a:prstGeom prst="rect">
                <a:avLst/>
              </a:prstGeom>
              <a:solidFill>
                <a:srgbClr val="C2D59B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9932467" y="8043021"/>
                <a:ext cx="2156866" cy="1260638"/>
              </a:xfrm>
              <a:prstGeom prst="rect">
                <a:avLst/>
              </a:prstGeom>
              <a:solidFill>
                <a:srgbClr val="C2D59B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" name="Google Shape;238;p7"/>
            <p:cNvSpPr txBox="1"/>
            <p:nvPr/>
          </p:nvSpPr>
          <p:spPr>
            <a:xfrm>
              <a:off x="10172700" y="3426242"/>
              <a:ext cx="1676400" cy="46166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설명 이미지</a:t>
              </a:r>
              <a:endParaRPr/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10142932" y="5058759"/>
              <a:ext cx="1676400" cy="46166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설명 이미지</a:t>
              </a:r>
              <a:endParaRPr/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10126168" y="6776280"/>
              <a:ext cx="1676400" cy="46166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설명 이미지</a:t>
              </a:r>
              <a:endParaRPr/>
            </a:p>
          </p:txBody>
        </p:sp>
        <p:sp>
          <p:nvSpPr>
            <p:cNvPr id="241" name="Google Shape;241;p7"/>
            <p:cNvSpPr txBox="1"/>
            <p:nvPr/>
          </p:nvSpPr>
          <p:spPr>
            <a:xfrm>
              <a:off x="10126168" y="8478117"/>
              <a:ext cx="1676400" cy="46166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설명 이미지</a:t>
              </a:r>
              <a:endParaRPr/>
            </a:p>
          </p:txBody>
        </p:sp>
      </p:grpSp>
      <p:grpSp>
        <p:nvGrpSpPr>
          <p:cNvPr id="242" name="Google Shape;242;p7"/>
          <p:cNvGrpSpPr/>
          <p:nvPr/>
        </p:nvGrpSpPr>
        <p:grpSpPr>
          <a:xfrm>
            <a:off x="12500197" y="388543"/>
            <a:ext cx="5142829" cy="9229746"/>
            <a:chOff x="14056542" y="529866"/>
            <a:chExt cx="5142829" cy="9229746"/>
          </a:xfrm>
        </p:grpSpPr>
        <p:grpSp>
          <p:nvGrpSpPr>
            <p:cNvPr id="243" name="Google Shape;243;p7"/>
            <p:cNvGrpSpPr/>
            <p:nvPr/>
          </p:nvGrpSpPr>
          <p:grpSpPr>
            <a:xfrm>
              <a:off x="14056542" y="529866"/>
              <a:ext cx="5142829" cy="9229746"/>
              <a:chOff x="14056542" y="529866"/>
              <a:chExt cx="5142829" cy="9229746"/>
            </a:xfrm>
          </p:grpSpPr>
          <p:sp>
            <p:nvSpPr>
              <p:cNvPr id="244" name="Google Shape;244;p7"/>
              <p:cNvSpPr/>
              <p:nvPr/>
            </p:nvSpPr>
            <p:spPr>
              <a:xfrm>
                <a:off x="14056542" y="573978"/>
                <a:ext cx="5142829" cy="9185634"/>
              </a:xfrm>
              <a:prstGeom prst="rect">
                <a:avLst/>
              </a:prstGeom>
              <a:solidFill>
                <a:srgbClr val="EAF1DD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14693730" y="554166"/>
                <a:ext cx="3917054" cy="9033234"/>
              </a:xfrm>
              <a:prstGeom prst="rect">
                <a:avLst/>
              </a:prstGeom>
              <a:solidFill>
                <a:srgbClr val="76923C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15361730" y="529866"/>
                <a:ext cx="2621470" cy="2896376"/>
              </a:xfrm>
              <a:prstGeom prst="rect">
                <a:avLst/>
              </a:prstGeom>
              <a:solidFill>
                <a:srgbClr val="D6E3BC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15361730" y="3610571"/>
                <a:ext cx="2621470" cy="2896376"/>
              </a:xfrm>
              <a:prstGeom prst="rect">
                <a:avLst/>
              </a:prstGeom>
              <a:solidFill>
                <a:srgbClr val="D6E3BC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15361730" y="6675588"/>
                <a:ext cx="2621470" cy="2896376"/>
              </a:xfrm>
              <a:prstGeom prst="rect">
                <a:avLst/>
              </a:prstGeom>
              <a:solidFill>
                <a:srgbClr val="D6E3BC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" name="Google Shape;249;p7"/>
            <p:cNvSpPr txBox="1"/>
            <p:nvPr/>
          </p:nvSpPr>
          <p:spPr>
            <a:xfrm>
              <a:off x="15541653" y="1452015"/>
              <a:ext cx="2209800" cy="64633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/>
            </a:p>
          </p:txBody>
        </p:sp>
        <p:sp>
          <p:nvSpPr>
            <p:cNvPr id="250" name="Google Shape;250;p7"/>
            <p:cNvSpPr txBox="1"/>
            <p:nvPr/>
          </p:nvSpPr>
          <p:spPr>
            <a:xfrm>
              <a:off x="15541653" y="4603995"/>
              <a:ext cx="2209800" cy="64633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/>
            </a:p>
          </p:txBody>
        </p:sp>
        <p:sp>
          <p:nvSpPr>
            <p:cNvPr id="251" name="Google Shape;251;p7"/>
            <p:cNvSpPr txBox="1"/>
            <p:nvPr/>
          </p:nvSpPr>
          <p:spPr>
            <a:xfrm>
              <a:off x="15541653" y="7864247"/>
              <a:ext cx="2209800" cy="64633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사진</a:t>
              </a:r>
              <a:endParaRPr/>
            </a:p>
          </p:txBody>
        </p:sp>
      </p:grpSp>
      <p:pic>
        <p:nvPicPr>
          <p:cNvPr id="252" name="Google Shape;25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298" y="2403750"/>
            <a:ext cx="5434982" cy="16300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7"/>
          <p:cNvSpPr txBox="1"/>
          <p:nvPr/>
        </p:nvSpPr>
        <p:spPr>
          <a:xfrm>
            <a:off x="502298" y="1356827"/>
            <a:ext cx="502308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rPr>
              <a:t>서비스  </a:t>
            </a:r>
            <a:r>
              <a:rPr lang="ko-KR" sz="5000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8"/>
          <p:cNvGrpSpPr/>
          <p:nvPr/>
        </p:nvGrpSpPr>
        <p:grpSpPr>
          <a:xfrm>
            <a:off x="3919055" y="894643"/>
            <a:ext cx="9720745" cy="8497713"/>
            <a:chOff x="4495800" y="894643"/>
            <a:chExt cx="9720745" cy="8497713"/>
          </a:xfrm>
        </p:grpSpPr>
        <p:pic>
          <p:nvPicPr>
            <p:cNvPr id="259" name="Google Shape;259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95800" y="894643"/>
              <a:ext cx="9720745" cy="8497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8"/>
            <p:cNvSpPr txBox="1"/>
            <p:nvPr/>
          </p:nvSpPr>
          <p:spPr>
            <a:xfrm>
              <a:off x="6063145" y="3327617"/>
              <a:ext cx="6698780" cy="3631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5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서비스</a:t>
              </a:r>
              <a:endParaRPr sz="11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5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제작과정</a:t>
              </a:r>
              <a:endParaRPr sz="11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550908" y="-732979"/>
            <a:ext cx="19389815" cy="351424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 txBox="1"/>
          <p:nvPr/>
        </p:nvSpPr>
        <p:spPr>
          <a:xfrm>
            <a:off x="4242624" y="532941"/>
            <a:ext cx="980275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팀원 역할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 txBox="1"/>
          <p:nvPr/>
        </p:nvSpPr>
        <p:spPr>
          <a:xfrm>
            <a:off x="4471160" y="1640192"/>
            <a:ext cx="93522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각 팀원의 역할에 대한 요약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2247512"/>
            <a:ext cx="5696420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80615" y="3126679"/>
            <a:ext cx="828031" cy="125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33146" y="1964459"/>
            <a:ext cx="663236" cy="100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54503" y="3835366"/>
            <a:ext cx="2434652" cy="237493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 txBox="1"/>
          <p:nvPr/>
        </p:nvSpPr>
        <p:spPr>
          <a:xfrm>
            <a:off x="7714035" y="4533900"/>
            <a:ext cx="3001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나서영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75374" y="4035418"/>
            <a:ext cx="2585507" cy="22602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9"/>
          <p:cNvGrpSpPr/>
          <p:nvPr/>
        </p:nvGrpSpPr>
        <p:grpSpPr>
          <a:xfrm>
            <a:off x="4267200" y="3924300"/>
            <a:ext cx="3001503" cy="2286000"/>
            <a:chOff x="4267200" y="4000500"/>
            <a:chExt cx="3001503" cy="2286000"/>
          </a:xfrm>
        </p:grpSpPr>
        <p:pic>
          <p:nvPicPr>
            <p:cNvPr id="276" name="Google Shape;276;p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75194" y="4026293"/>
              <a:ext cx="2585507" cy="22602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9"/>
            <p:cNvSpPr txBox="1"/>
            <p:nvPr/>
          </p:nvSpPr>
          <p:spPr>
            <a:xfrm>
              <a:off x="4267200" y="4556121"/>
              <a:ext cx="30015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김대환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 txBox="1"/>
            <p:nvPr/>
          </p:nvSpPr>
          <p:spPr>
            <a:xfrm>
              <a:off x="4558677" y="5049088"/>
              <a:ext cx="241091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백엔드  서버사이드 구축</a:t>
              </a:r>
              <a:endParaRPr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06D38"/>
                  </a:solidFill>
                  <a:latin typeface="Arial"/>
                  <a:ea typeface="Arial"/>
                  <a:cs typeface="Arial"/>
                  <a:sym typeface="Arial"/>
                </a:rPr>
                <a:t>코드 추합 및 정리</a:t>
              </a:r>
              <a:endParaRPr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"/>
            <p:cNvSpPr txBox="1"/>
            <p:nvPr/>
          </p:nvSpPr>
          <p:spPr>
            <a:xfrm rot="-1718224">
              <a:off x="4910142" y="4221040"/>
              <a:ext cx="102246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rgbClr val="CD6461"/>
                  </a:solidFill>
                  <a:latin typeface="Arial"/>
                  <a:ea typeface="Arial"/>
                  <a:cs typeface="Arial"/>
                  <a:sym typeface="Arial"/>
                </a:rPr>
                <a:t>팀장</a:t>
              </a:r>
              <a:endParaRPr sz="1800" b="1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9"/>
          <p:cNvSpPr txBox="1"/>
          <p:nvPr/>
        </p:nvSpPr>
        <p:spPr>
          <a:xfrm>
            <a:off x="8033353" y="4991100"/>
            <a:ext cx="24109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서비스 기획 및 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프론트엔드 구축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9422" y="7313270"/>
            <a:ext cx="2434652" cy="237493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 txBox="1"/>
          <p:nvPr/>
        </p:nvSpPr>
        <p:spPr>
          <a:xfrm>
            <a:off x="10982721" y="4561678"/>
            <a:ext cx="3001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오승준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9"/>
          <p:cNvSpPr txBox="1"/>
          <p:nvPr/>
        </p:nvSpPr>
        <p:spPr>
          <a:xfrm>
            <a:off x="11310108" y="5043703"/>
            <a:ext cx="24109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모델링 구축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발표 내용구성 기획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9900000">
            <a:off x="10059303" y="7302893"/>
            <a:ext cx="2585507" cy="22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9"/>
          <p:cNvSpPr txBox="1"/>
          <p:nvPr/>
        </p:nvSpPr>
        <p:spPr>
          <a:xfrm>
            <a:off x="6066297" y="7925708"/>
            <a:ext cx="3001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이수진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9"/>
          <p:cNvSpPr txBox="1"/>
          <p:nvPr/>
        </p:nvSpPr>
        <p:spPr>
          <a:xfrm>
            <a:off x="6353395" y="8444925"/>
            <a:ext cx="24109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모델링 구축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피피티 제작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 txBox="1"/>
          <p:nvPr/>
        </p:nvSpPr>
        <p:spPr>
          <a:xfrm>
            <a:off x="9858222" y="7977244"/>
            <a:ext cx="30015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이재필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10185765" y="8464737"/>
            <a:ext cx="24109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모델링 구축 및 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모델 평가/검사</a:t>
            </a:r>
            <a:endParaRPr sz="1600">
              <a:solidFill>
                <a:srgbClr val="206D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Microsoft Office PowerPoint</Application>
  <PresentationFormat>사용자 지정</PresentationFormat>
  <Paragraphs>221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</cp:lastModifiedBy>
  <cp:revision>1</cp:revision>
  <dcterms:created xsi:type="dcterms:W3CDTF">2023-09-11T10:27:10Z</dcterms:created>
  <dcterms:modified xsi:type="dcterms:W3CDTF">2023-10-30T08:15:30Z</dcterms:modified>
</cp:coreProperties>
</file>